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50"/>
  </p:notesMasterIdLst>
  <p:handoutMasterIdLst>
    <p:handoutMasterId r:id="rId51"/>
  </p:handoutMasterIdLst>
  <p:sldIdLst>
    <p:sldId id="256" r:id="rId2"/>
    <p:sldId id="257" r:id="rId3"/>
    <p:sldId id="265" r:id="rId4"/>
    <p:sldId id="258" r:id="rId5"/>
    <p:sldId id="266" r:id="rId6"/>
    <p:sldId id="263" r:id="rId7"/>
    <p:sldId id="264" r:id="rId8"/>
    <p:sldId id="259" r:id="rId9"/>
    <p:sldId id="260" r:id="rId10"/>
    <p:sldId id="279" r:id="rId11"/>
    <p:sldId id="293" r:id="rId12"/>
    <p:sldId id="278" r:id="rId13"/>
    <p:sldId id="267" r:id="rId14"/>
    <p:sldId id="269" r:id="rId15"/>
    <p:sldId id="272" r:id="rId16"/>
    <p:sldId id="273" r:id="rId17"/>
    <p:sldId id="275" r:id="rId18"/>
    <p:sldId id="276" r:id="rId19"/>
    <p:sldId id="277" r:id="rId20"/>
    <p:sldId id="311" r:id="rId21"/>
    <p:sldId id="312" r:id="rId22"/>
    <p:sldId id="280" r:id="rId23"/>
    <p:sldId id="302" r:id="rId24"/>
    <p:sldId id="281" r:id="rId25"/>
    <p:sldId id="282" r:id="rId26"/>
    <p:sldId id="283" r:id="rId27"/>
    <p:sldId id="284" r:id="rId28"/>
    <p:sldId id="307" r:id="rId29"/>
    <p:sldId id="285" r:id="rId30"/>
    <p:sldId id="286" r:id="rId31"/>
    <p:sldId id="287" r:id="rId32"/>
    <p:sldId id="303" r:id="rId33"/>
    <p:sldId id="288" r:id="rId34"/>
    <p:sldId id="308" r:id="rId35"/>
    <p:sldId id="290" r:id="rId36"/>
    <p:sldId id="304" r:id="rId37"/>
    <p:sldId id="291" r:id="rId38"/>
    <p:sldId id="294" r:id="rId39"/>
    <p:sldId id="295" r:id="rId40"/>
    <p:sldId id="309" r:id="rId41"/>
    <p:sldId id="296" r:id="rId42"/>
    <p:sldId id="305" r:id="rId43"/>
    <p:sldId id="299" r:id="rId44"/>
    <p:sldId id="310" r:id="rId45"/>
    <p:sldId id="300" r:id="rId46"/>
    <p:sldId id="306" r:id="rId47"/>
    <p:sldId id="301" r:id="rId48"/>
    <p:sldId id="26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71" d="100"/>
          <a:sy n="71" d="100"/>
        </p:scale>
        <p:origin x="5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smtClean="0"/>
            <a:t>Chuyển ảnh </a:t>
          </a:r>
          <a:r>
            <a:rPr lang="en-US" smtClean="0"/>
            <a:t>Grayscale </a:t>
          </a:r>
          <a:r>
            <a:rPr lang="en-US" smtClean="0"/>
            <a:t>sang Binary</a:t>
          </a:r>
          <a:endParaRPr lang="vi-VN"/>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khử nhiễu</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smtClean="0"/>
            <a:t>Khử nhiễu cho ảnh Binary</a:t>
          </a:r>
          <a:endParaRPr lang="vi-VN"/>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lấp lỗ trống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smtClean="0"/>
            <a:t>Lấp các lỗ trống giữa các nét chữ</a:t>
          </a:r>
          <a:endParaRPr lang="vi-VN"/>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F5A57EE1-BB54-4382-AC48-17C06220E97F}" type="presOf" srcId="{9332A949-AE0E-4EC3-8E6F-C31B6020D567}" destId="{27E1AEAF-AC53-44B3-876B-BB63DB1F4949}"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1E70B780-1C63-41BA-B7A5-5D7E58D5AA9F}" type="presOf" srcId="{80F34DE9-9C55-4533-8DB7-E80DF38B7654}" destId="{EA42C3E6-043B-4B9B-99E4-E9B11C05758C}" srcOrd="0" destOrd="0" presId="urn:microsoft.com/office/officeart/2005/8/layout/chevron2"/>
    <dgm:cxn modelId="{7C88F07D-E3F8-405B-976E-89845886FDD5}" srcId="{3D25747C-72B1-45EC-B105-2D890A18AC09}" destId="{629D3B29-34F2-4117-9E7D-A49506A2AC41}" srcOrd="0" destOrd="0" parTransId="{9C1CF307-4BED-4685-A469-79CB2F6603CD}" sibTransId="{EAD01B9F-825E-4681-A94A-2C8F997F2FD3}"/>
    <dgm:cxn modelId="{0DA64A85-9647-49CB-B941-705F98EB74C9}" srcId="{9332A949-AE0E-4EC3-8E6F-C31B6020D567}" destId="{CFE63414-0F93-4CF5-96C0-BC124A69F6DA}" srcOrd="0" destOrd="0" parTransId="{83A7A5BB-2700-4029-8D77-C8E9B9484EA1}" sibTransId="{69C14782-F261-47FE-BC00-99DA7C7CC600}"/>
    <dgm:cxn modelId="{A3311D79-B113-4BD7-B7DA-44EECB987BDF}" type="presOf" srcId="{CFE63414-0F93-4CF5-96C0-BC124A69F6DA}" destId="{715A7AA3-792E-4E8B-90E8-4A150754C845}" srcOrd="0" destOrd="0" presId="urn:microsoft.com/office/officeart/2005/8/layout/chevron2"/>
    <dgm:cxn modelId="{039D615D-8BBC-4F78-B730-141A09CACC5E}" type="presOf" srcId="{629D3B29-34F2-4117-9E7D-A49506A2AC41}" destId="{6308D90D-7097-4473-9986-135DDC34B684}" srcOrd="0" destOrd="0" presId="urn:microsoft.com/office/officeart/2005/8/layout/chevron2"/>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48DB1EB6-28A5-4435-A13C-5A670BEC8D96}" type="presOf" srcId="{B31E24B8-0FBD-461E-8FC2-FDF86AF745B1}" destId="{EBFCE638-9460-4220-9177-94D5905FCCDE}" srcOrd="0" destOrd="0" presId="urn:microsoft.com/office/officeart/2005/8/layout/chevron2"/>
    <dgm:cxn modelId="{6E7C20BD-CF7D-4D54-8CC0-9DD2033D1EC1}" type="presOf" srcId="{F7942734-1962-4AA4-828F-178E7E171C85}" destId="{864ED7BF-FD88-4DC8-A500-E8ED59819EF0}" srcOrd="0" destOrd="0" presId="urn:microsoft.com/office/officeart/2005/8/layout/chevron2"/>
    <dgm:cxn modelId="{905E8407-B640-400A-ADFC-B0A62151D910}" type="presOf" srcId="{3D25747C-72B1-45EC-B105-2D890A18AC09}" destId="{D0C49817-C02A-4C6F-97CD-9327FDEF4E90}" srcOrd="0" destOrd="0" presId="urn:microsoft.com/office/officeart/2005/8/layout/chevron2"/>
    <dgm:cxn modelId="{CEDA2073-9013-4179-83F5-D32A6FE3691B}" type="presParOf" srcId="{D0C49817-C02A-4C6F-97CD-9327FDEF4E90}" destId="{556D4D72-6C17-479D-A3A0-E57BFC9F917A}" srcOrd="0" destOrd="0" presId="urn:microsoft.com/office/officeart/2005/8/layout/chevron2"/>
    <dgm:cxn modelId="{B93E2009-49A5-4CA9-B2F8-AC1B7FDE0A9A}" type="presParOf" srcId="{556D4D72-6C17-479D-A3A0-E57BFC9F917A}" destId="{6308D90D-7097-4473-9986-135DDC34B684}" srcOrd="0" destOrd="0" presId="urn:microsoft.com/office/officeart/2005/8/layout/chevron2"/>
    <dgm:cxn modelId="{C5DE5C27-5557-4FED-ADDB-3D0AD5E5CCF1}" type="presParOf" srcId="{556D4D72-6C17-479D-A3A0-E57BFC9F917A}" destId="{EA42C3E6-043B-4B9B-99E4-E9B11C05758C}" srcOrd="1" destOrd="0" presId="urn:microsoft.com/office/officeart/2005/8/layout/chevron2"/>
    <dgm:cxn modelId="{5F3954EB-A91F-4FBE-A9C3-AFB6463EEEBB}" type="presParOf" srcId="{D0C49817-C02A-4C6F-97CD-9327FDEF4E90}" destId="{886950F7-6997-4235-A77F-142AF718FEEB}" srcOrd="1" destOrd="0" presId="urn:microsoft.com/office/officeart/2005/8/layout/chevron2"/>
    <dgm:cxn modelId="{11B93563-D1EC-4726-927D-A10CEB158306}" type="presParOf" srcId="{D0C49817-C02A-4C6F-97CD-9327FDEF4E90}" destId="{F66AD2FD-59E8-4695-8406-50C6A7B64E45}" srcOrd="2" destOrd="0" presId="urn:microsoft.com/office/officeart/2005/8/layout/chevron2"/>
    <dgm:cxn modelId="{A04BC507-93C4-4646-BFBA-ADF45DBF19B8}" type="presParOf" srcId="{F66AD2FD-59E8-4695-8406-50C6A7B64E45}" destId="{27E1AEAF-AC53-44B3-876B-BB63DB1F4949}" srcOrd="0" destOrd="0" presId="urn:microsoft.com/office/officeart/2005/8/layout/chevron2"/>
    <dgm:cxn modelId="{131D75EE-622A-440E-BAA5-1BFE31F6A366}" type="presParOf" srcId="{F66AD2FD-59E8-4695-8406-50C6A7B64E45}" destId="{715A7AA3-792E-4E8B-90E8-4A150754C845}" srcOrd="1" destOrd="0" presId="urn:microsoft.com/office/officeart/2005/8/layout/chevron2"/>
    <dgm:cxn modelId="{18C240F7-D085-4451-9D56-52424A0E1787}" type="presParOf" srcId="{D0C49817-C02A-4C6F-97CD-9327FDEF4E90}" destId="{D273D24E-D85E-473B-811E-72340AE9485A}" srcOrd="3" destOrd="0" presId="urn:microsoft.com/office/officeart/2005/8/layout/chevron2"/>
    <dgm:cxn modelId="{737554FE-1887-4E77-B9C5-1FDADD1E239D}" type="presParOf" srcId="{D0C49817-C02A-4C6F-97CD-9327FDEF4E90}" destId="{C74E1467-74F4-4692-8A0A-F0464F574B62}" srcOrd="4" destOrd="0" presId="urn:microsoft.com/office/officeart/2005/8/layout/chevron2"/>
    <dgm:cxn modelId="{49B1BA71-BBBA-4E13-A05B-B4FAF05A556A}" type="presParOf" srcId="{C74E1467-74F4-4692-8A0A-F0464F574B62}" destId="{EBFCE638-9460-4220-9177-94D5905FCCDE}" srcOrd="0" destOrd="0" presId="urn:microsoft.com/office/officeart/2005/8/layout/chevron2"/>
    <dgm:cxn modelId="{D307DB42-BDA9-4304-B403-EB352225F594}"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smtClean="0"/>
            <a:t>Chuyển ảnh </a:t>
          </a:r>
          <a:r>
            <a:rPr lang="en-US" smtClean="0"/>
            <a:t>Grayscale </a:t>
          </a:r>
          <a:r>
            <a:rPr lang="en-US" smtClean="0"/>
            <a:t>sang Binary</a:t>
          </a:r>
          <a:endParaRPr lang="vi-VN"/>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a:t>
          </a:r>
          <a:r>
            <a:rPr lang="en-US" smtClean="0"/>
            <a:t>tái tạo Opening</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smtClean="0"/>
            <a:t>Tái tạo Opening cho ảnh Binary</a:t>
          </a:r>
          <a:endParaRPr lang="vi-VN"/>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a:t>
          </a:r>
          <a:r>
            <a:rPr lang="en-US" smtClean="0"/>
            <a:t>làm mỏng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smtClean="0"/>
            <a:t>Làm mảnh ảnh Binary</a:t>
          </a:r>
          <a:endParaRPr lang="vi-VN"/>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8D92C659-F82B-4452-981C-3028A2F1AA4E}" type="presOf" srcId="{629D3B29-34F2-4117-9E7D-A49506A2AC41}" destId="{6308D90D-7097-4473-9986-135DDC34B684}"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98C620C5-7D76-4F07-B200-33271E16F4F9}" type="presOf" srcId="{B31E24B8-0FBD-461E-8FC2-FDF86AF745B1}" destId="{EBFCE638-9460-4220-9177-94D5905FCCDE}" srcOrd="0" destOrd="0" presId="urn:microsoft.com/office/officeart/2005/8/layout/chevron2"/>
    <dgm:cxn modelId="{1748B8BD-0EEE-47C3-82E9-F8C34F198838}" type="presOf" srcId="{9332A949-AE0E-4EC3-8E6F-C31B6020D567}" destId="{27E1AEAF-AC53-44B3-876B-BB63DB1F4949}" srcOrd="0" destOrd="0" presId="urn:microsoft.com/office/officeart/2005/8/layout/chevron2"/>
    <dgm:cxn modelId="{7C88F07D-E3F8-405B-976E-89845886FDD5}" srcId="{3D25747C-72B1-45EC-B105-2D890A18AC09}" destId="{629D3B29-34F2-4117-9E7D-A49506A2AC41}" srcOrd="0" destOrd="0" parTransId="{9C1CF307-4BED-4685-A469-79CB2F6603CD}" sibTransId="{EAD01B9F-825E-4681-A94A-2C8F997F2FD3}"/>
    <dgm:cxn modelId="{E260961B-260A-4126-9151-7E59AAB8C16A}" type="presOf" srcId="{80F34DE9-9C55-4533-8DB7-E80DF38B7654}" destId="{EA42C3E6-043B-4B9B-99E4-E9B11C05758C}" srcOrd="0" destOrd="0" presId="urn:microsoft.com/office/officeart/2005/8/layout/chevron2"/>
    <dgm:cxn modelId="{351170DC-C307-4104-A7B2-AE1119147ACD}" type="presOf" srcId="{3D25747C-72B1-45EC-B105-2D890A18AC09}" destId="{D0C49817-C02A-4C6F-97CD-9327FDEF4E90}"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92C951FE-CDC8-49FE-BCE8-E4A28CCE4A07}" type="presOf" srcId="{CFE63414-0F93-4CF5-96C0-BC124A69F6DA}" destId="{715A7AA3-792E-4E8B-90E8-4A150754C845}" srcOrd="0" destOrd="0" presId="urn:microsoft.com/office/officeart/2005/8/layout/chevron2"/>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32A325F7-D053-478C-B7E9-E459949325E0}" type="presOf" srcId="{F7942734-1962-4AA4-828F-178E7E171C85}" destId="{864ED7BF-FD88-4DC8-A500-E8ED59819EF0}" srcOrd="0" destOrd="0" presId="urn:microsoft.com/office/officeart/2005/8/layout/chevron2"/>
    <dgm:cxn modelId="{283645A1-B42B-4BB9-9432-155456438C1F}" type="presParOf" srcId="{D0C49817-C02A-4C6F-97CD-9327FDEF4E90}" destId="{556D4D72-6C17-479D-A3A0-E57BFC9F917A}" srcOrd="0" destOrd="0" presId="urn:microsoft.com/office/officeart/2005/8/layout/chevron2"/>
    <dgm:cxn modelId="{792F4FF7-74EC-43A7-B697-00E7C4EE85FC}" type="presParOf" srcId="{556D4D72-6C17-479D-A3A0-E57BFC9F917A}" destId="{6308D90D-7097-4473-9986-135DDC34B684}" srcOrd="0" destOrd="0" presId="urn:microsoft.com/office/officeart/2005/8/layout/chevron2"/>
    <dgm:cxn modelId="{E5F62095-E30B-4FC7-84AC-988F193B18BA}" type="presParOf" srcId="{556D4D72-6C17-479D-A3A0-E57BFC9F917A}" destId="{EA42C3E6-043B-4B9B-99E4-E9B11C05758C}" srcOrd="1" destOrd="0" presId="urn:microsoft.com/office/officeart/2005/8/layout/chevron2"/>
    <dgm:cxn modelId="{78A9E8CD-CDD9-4EF0-B3EE-48385E807864}" type="presParOf" srcId="{D0C49817-C02A-4C6F-97CD-9327FDEF4E90}" destId="{886950F7-6997-4235-A77F-142AF718FEEB}" srcOrd="1" destOrd="0" presId="urn:microsoft.com/office/officeart/2005/8/layout/chevron2"/>
    <dgm:cxn modelId="{4BEC0995-5A56-4CA4-A04D-6C6AEF0CE547}" type="presParOf" srcId="{D0C49817-C02A-4C6F-97CD-9327FDEF4E90}" destId="{F66AD2FD-59E8-4695-8406-50C6A7B64E45}" srcOrd="2" destOrd="0" presId="urn:microsoft.com/office/officeart/2005/8/layout/chevron2"/>
    <dgm:cxn modelId="{6AE28ADC-FA06-4205-A8A0-E65E3FEEDCE6}" type="presParOf" srcId="{F66AD2FD-59E8-4695-8406-50C6A7B64E45}" destId="{27E1AEAF-AC53-44B3-876B-BB63DB1F4949}" srcOrd="0" destOrd="0" presId="urn:microsoft.com/office/officeart/2005/8/layout/chevron2"/>
    <dgm:cxn modelId="{AE080FDC-C4D4-4A8F-95BB-BFAC4FB166DC}" type="presParOf" srcId="{F66AD2FD-59E8-4695-8406-50C6A7B64E45}" destId="{715A7AA3-792E-4E8B-90E8-4A150754C845}" srcOrd="1" destOrd="0" presId="urn:microsoft.com/office/officeart/2005/8/layout/chevron2"/>
    <dgm:cxn modelId="{688C68F9-7A39-4876-B70C-9CF82917EB3F}" type="presParOf" srcId="{D0C49817-C02A-4C6F-97CD-9327FDEF4E90}" destId="{D273D24E-D85E-473B-811E-72340AE9485A}" srcOrd="3" destOrd="0" presId="urn:microsoft.com/office/officeart/2005/8/layout/chevron2"/>
    <dgm:cxn modelId="{11B04515-D223-409D-B665-390465F12689}" type="presParOf" srcId="{D0C49817-C02A-4C6F-97CD-9327FDEF4E90}" destId="{C74E1467-74F4-4692-8A0A-F0464F574B62}" srcOrd="4" destOrd="0" presId="urn:microsoft.com/office/officeart/2005/8/layout/chevron2"/>
    <dgm:cxn modelId="{4844B966-678B-4254-A1E2-02CA19898E9B}" type="presParOf" srcId="{C74E1467-74F4-4692-8A0A-F0464F574B62}" destId="{EBFCE638-9460-4220-9177-94D5905FCCDE}" srcOrd="0" destOrd="0" presId="urn:microsoft.com/office/officeart/2005/8/layout/chevron2"/>
    <dgm:cxn modelId="{40582723-0CD2-44D4-94AE-BEE9684EBE81}"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b="1" smtClean="0"/>
            <a:t>Chuyển ảnh </a:t>
          </a:r>
          <a:r>
            <a:rPr lang="en-US" b="1" smtClean="0"/>
            <a:t>Grayscale </a:t>
          </a:r>
          <a:r>
            <a:rPr lang="en-US" b="1" smtClean="0"/>
            <a:t>sang Binary</a:t>
          </a:r>
          <a:endParaRPr lang="vi-VN" b="1"/>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khử nhiễu</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i="1" smtClean="0"/>
            <a:t>Khử nhiễu cho ảnh Binary</a:t>
          </a:r>
          <a:endParaRPr lang="vi-VN" i="1"/>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lấp lỗ trống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i="1" smtClean="0"/>
            <a:t>Lấp các lỗ trống giữa các nét chữ</a:t>
          </a:r>
          <a:endParaRPr lang="vi-VN" i="1"/>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0628367D-43F2-4C72-B380-7A7EF8909F2A}" type="presOf" srcId="{CFE63414-0F93-4CF5-96C0-BC124A69F6DA}" destId="{715A7AA3-792E-4E8B-90E8-4A150754C845}" srcOrd="0" destOrd="0" presId="urn:microsoft.com/office/officeart/2005/8/layout/chevron2"/>
    <dgm:cxn modelId="{75BF0867-3BF7-4128-81A3-16520AFD639F}" srcId="{3D25747C-72B1-45EC-B105-2D890A18AC09}" destId="{9332A949-AE0E-4EC3-8E6F-C31B6020D567}" srcOrd="1" destOrd="0" parTransId="{325F9F65-3FC2-43F4-AE6D-D1E7821D1432}" sibTransId="{ADABCDA4-DFED-4CD9-9826-BB63711F0FE2}"/>
    <dgm:cxn modelId="{0E15B65E-5C98-4830-8A89-BC30DCA301E3}" type="presOf" srcId="{F7942734-1962-4AA4-828F-178E7E171C85}" destId="{864ED7BF-FD88-4DC8-A500-E8ED59819EF0}" srcOrd="0" destOrd="0" presId="urn:microsoft.com/office/officeart/2005/8/layout/chevron2"/>
    <dgm:cxn modelId="{8894A63B-77BC-4A39-9744-E9A0D34C1234}" type="presOf" srcId="{629D3B29-34F2-4117-9E7D-A49506A2AC41}" destId="{6308D90D-7097-4473-9986-135DDC34B684}" srcOrd="0" destOrd="0" presId="urn:microsoft.com/office/officeart/2005/8/layout/chevron2"/>
    <dgm:cxn modelId="{B122A977-BF5F-4DD8-ADBB-33A549D8E6B0}" type="presOf" srcId="{3D25747C-72B1-45EC-B105-2D890A18AC09}" destId="{D0C49817-C02A-4C6F-97CD-9327FDEF4E90}" srcOrd="0" destOrd="0" presId="urn:microsoft.com/office/officeart/2005/8/layout/chevron2"/>
    <dgm:cxn modelId="{4563F6B6-A921-44CD-87B1-1160AF60228C}" type="presOf" srcId="{80F34DE9-9C55-4533-8DB7-E80DF38B7654}" destId="{EA42C3E6-043B-4B9B-99E4-E9B11C05758C}"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7C88F07D-E3F8-405B-976E-89845886FDD5}" srcId="{3D25747C-72B1-45EC-B105-2D890A18AC09}" destId="{629D3B29-34F2-4117-9E7D-A49506A2AC41}" srcOrd="0" destOrd="0" parTransId="{9C1CF307-4BED-4685-A469-79CB2F6603CD}" sibTransId="{EAD01B9F-825E-4681-A94A-2C8F997F2FD3}"/>
    <dgm:cxn modelId="{D2C87088-5F0E-489F-960C-0B1FC699DC5F}" type="presOf" srcId="{B31E24B8-0FBD-461E-8FC2-FDF86AF745B1}" destId="{EBFCE638-9460-4220-9177-94D5905FCCDE}" srcOrd="0" destOrd="0" presId="urn:microsoft.com/office/officeart/2005/8/layout/chevron2"/>
    <dgm:cxn modelId="{35963F66-40F8-4E01-AC2E-53A377E9AE4A}" type="presOf" srcId="{9332A949-AE0E-4EC3-8E6F-C31B6020D567}" destId="{27E1AEAF-AC53-44B3-876B-BB63DB1F4949}"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4FC23ADF-4AE8-4079-AF32-F0D0F4BCAB5E}" type="presParOf" srcId="{D0C49817-C02A-4C6F-97CD-9327FDEF4E90}" destId="{556D4D72-6C17-479D-A3A0-E57BFC9F917A}" srcOrd="0" destOrd="0" presId="urn:microsoft.com/office/officeart/2005/8/layout/chevron2"/>
    <dgm:cxn modelId="{CFE2FF19-8559-4796-8FBF-1B73780B43BB}" type="presParOf" srcId="{556D4D72-6C17-479D-A3A0-E57BFC9F917A}" destId="{6308D90D-7097-4473-9986-135DDC34B684}" srcOrd="0" destOrd="0" presId="urn:microsoft.com/office/officeart/2005/8/layout/chevron2"/>
    <dgm:cxn modelId="{3B8CABE4-0916-428D-852A-956790885AB2}" type="presParOf" srcId="{556D4D72-6C17-479D-A3A0-E57BFC9F917A}" destId="{EA42C3E6-043B-4B9B-99E4-E9B11C05758C}" srcOrd="1" destOrd="0" presId="urn:microsoft.com/office/officeart/2005/8/layout/chevron2"/>
    <dgm:cxn modelId="{7B0724D4-2150-42C3-8999-34A6586A7295}" type="presParOf" srcId="{D0C49817-C02A-4C6F-97CD-9327FDEF4E90}" destId="{886950F7-6997-4235-A77F-142AF718FEEB}" srcOrd="1" destOrd="0" presId="urn:microsoft.com/office/officeart/2005/8/layout/chevron2"/>
    <dgm:cxn modelId="{539F7EE2-4BAC-40AC-87F7-E0F915269BB4}" type="presParOf" srcId="{D0C49817-C02A-4C6F-97CD-9327FDEF4E90}" destId="{F66AD2FD-59E8-4695-8406-50C6A7B64E45}" srcOrd="2" destOrd="0" presId="urn:microsoft.com/office/officeart/2005/8/layout/chevron2"/>
    <dgm:cxn modelId="{D3FD3BBF-DE88-4137-AF59-59A0F1B3B225}" type="presParOf" srcId="{F66AD2FD-59E8-4695-8406-50C6A7B64E45}" destId="{27E1AEAF-AC53-44B3-876B-BB63DB1F4949}" srcOrd="0" destOrd="0" presId="urn:microsoft.com/office/officeart/2005/8/layout/chevron2"/>
    <dgm:cxn modelId="{C93F9F82-E1BD-4B8F-988C-70354EBB7127}" type="presParOf" srcId="{F66AD2FD-59E8-4695-8406-50C6A7B64E45}" destId="{715A7AA3-792E-4E8B-90E8-4A150754C845}" srcOrd="1" destOrd="0" presId="urn:microsoft.com/office/officeart/2005/8/layout/chevron2"/>
    <dgm:cxn modelId="{AB7F2BD7-26B4-4EC2-B926-857276CF6261}" type="presParOf" srcId="{D0C49817-C02A-4C6F-97CD-9327FDEF4E90}" destId="{D273D24E-D85E-473B-811E-72340AE9485A}" srcOrd="3" destOrd="0" presId="urn:microsoft.com/office/officeart/2005/8/layout/chevron2"/>
    <dgm:cxn modelId="{062709FE-741A-43DC-A230-43702B88A416}" type="presParOf" srcId="{D0C49817-C02A-4C6F-97CD-9327FDEF4E90}" destId="{C74E1467-74F4-4692-8A0A-F0464F574B62}" srcOrd="4" destOrd="0" presId="urn:microsoft.com/office/officeart/2005/8/layout/chevron2"/>
    <dgm:cxn modelId="{031206F9-0891-4701-9EBB-424BC96EC9EC}" type="presParOf" srcId="{C74E1467-74F4-4692-8A0A-F0464F574B62}" destId="{EBFCE638-9460-4220-9177-94D5905FCCDE}" srcOrd="0" destOrd="0" presId="urn:microsoft.com/office/officeart/2005/8/layout/chevron2"/>
    <dgm:cxn modelId="{4A04F967-F3A7-4B09-928C-1B29FC113040}"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i="1" smtClean="0"/>
            <a:t>Chuyển ảnh </a:t>
          </a:r>
          <a:r>
            <a:rPr lang="en-US" i="1" smtClean="0"/>
            <a:t>Grayscale </a:t>
          </a:r>
          <a:r>
            <a:rPr lang="en-US" i="1" smtClean="0"/>
            <a:t>sang Binary</a:t>
          </a:r>
          <a:endParaRPr lang="vi-VN" i="1"/>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khử nhiễu</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b="1" smtClean="0"/>
            <a:t>Khử nhiễu cho ảnh Binary</a:t>
          </a:r>
          <a:endParaRPr lang="vi-VN" b="1"/>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lấp lỗ trống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i="1" smtClean="0"/>
            <a:t>Lấp các lỗ trống giữa các nét chữ</a:t>
          </a:r>
          <a:endParaRPr lang="vi-VN" i="1"/>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58D9A24C-D495-4274-8631-0D303D48683E}" type="presOf" srcId="{3D25747C-72B1-45EC-B105-2D890A18AC09}" destId="{D0C49817-C02A-4C6F-97CD-9327FDEF4E90}" srcOrd="0" destOrd="0" presId="urn:microsoft.com/office/officeart/2005/8/layout/chevron2"/>
    <dgm:cxn modelId="{50212FB0-750A-4D10-8344-3D2A1D58C2DE}" type="presOf" srcId="{9332A949-AE0E-4EC3-8E6F-C31B6020D567}" destId="{27E1AEAF-AC53-44B3-876B-BB63DB1F4949}" srcOrd="0" destOrd="0" presId="urn:microsoft.com/office/officeart/2005/8/layout/chevron2"/>
    <dgm:cxn modelId="{26B7F314-C5FC-495C-8ECD-B7B2701A6783}" type="presOf" srcId="{80F34DE9-9C55-4533-8DB7-E80DF38B7654}" destId="{EA42C3E6-043B-4B9B-99E4-E9B11C05758C}" srcOrd="0" destOrd="0" presId="urn:microsoft.com/office/officeart/2005/8/layout/chevron2"/>
    <dgm:cxn modelId="{A57C3751-D9FD-4DC2-9659-AC3E14643E95}" type="presOf" srcId="{CFE63414-0F93-4CF5-96C0-BC124A69F6DA}" destId="{715A7AA3-792E-4E8B-90E8-4A150754C845}"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7C88F07D-E3F8-405B-976E-89845886FDD5}" srcId="{3D25747C-72B1-45EC-B105-2D890A18AC09}" destId="{629D3B29-34F2-4117-9E7D-A49506A2AC41}" srcOrd="0" destOrd="0" parTransId="{9C1CF307-4BED-4685-A469-79CB2F6603CD}" sibTransId="{EAD01B9F-825E-4681-A94A-2C8F997F2FD3}"/>
    <dgm:cxn modelId="{A0364773-CD7C-462E-99BC-F22A83D22472}" type="presOf" srcId="{B31E24B8-0FBD-461E-8FC2-FDF86AF745B1}" destId="{EBFCE638-9460-4220-9177-94D5905FCCDE}" srcOrd="0" destOrd="0" presId="urn:microsoft.com/office/officeart/2005/8/layout/chevron2"/>
    <dgm:cxn modelId="{16879383-7423-401C-B17A-3650F0B14C3C}" type="presOf" srcId="{629D3B29-34F2-4117-9E7D-A49506A2AC41}" destId="{6308D90D-7097-4473-9986-135DDC34B684}"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41529739-F13E-4F2F-8AD1-2F51202D9489}" type="presOf" srcId="{F7942734-1962-4AA4-828F-178E7E171C85}" destId="{864ED7BF-FD88-4DC8-A500-E8ED59819EF0}" srcOrd="0" destOrd="0" presId="urn:microsoft.com/office/officeart/2005/8/layout/chevron2"/>
    <dgm:cxn modelId="{75648068-DADC-4322-8D4B-012CAD618C0E}" type="presParOf" srcId="{D0C49817-C02A-4C6F-97CD-9327FDEF4E90}" destId="{556D4D72-6C17-479D-A3A0-E57BFC9F917A}" srcOrd="0" destOrd="0" presId="urn:microsoft.com/office/officeart/2005/8/layout/chevron2"/>
    <dgm:cxn modelId="{BC96CD3B-55BE-4DB8-ADC2-74CAF27BCB02}" type="presParOf" srcId="{556D4D72-6C17-479D-A3A0-E57BFC9F917A}" destId="{6308D90D-7097-4473-9986-135DDC34B684}" srcOrd="0" destOrd="0" presId="urn:microsoft.com/office/officeart/2005/8/layout/chevron2"/>
    <dgm:cxn modelId="{6A0AB1E3-D693-4601-99F0-10C24A51C9D5}" type="presParOf" srcId="{556D4D72-6C17-479D-A3A0-E57BFC9F917A}" destId="{EA42C3E6-043B-4B9B-99E4-E9B11C05758C}" srcOrd="1" destOrd="0" presId="urn:microsoft.com/office/officeart/2005/8/layout/chevron2"/>
    <dgm:cxn modelId="{AD6CB0C2-0FEF-4E5A-9D7C-09302F6CCCD7}" type="presParOf" srcId="{D0C49817-C02A-4C6F-97CD-9327FDEF4E90}" destId="{886950F7-6997-4235-A77F-142AF718FEEB}" srcOrd="1" destOrd="0" presId="urn:microsoft.com/office/officeart/2005/8/layout/chevron2"/>
    <dgm:cxn modelId="{37F74A18-0AC7-4B69-B53E-CF2DD684EDF9}" type="presParOf" srcId="{D0C49817-C02A-4C6F-97CD-9327FDEF4E90}" destId="{F66AD2FD-59E8-4695-8406-50C6A7B64E45}" srcOrd="2" destOrd="0" presId="urn:microsoft.com/office/officeart/2005/8/layout/chevron2"/>
    <dgm:cxn modelId="{2730CCA9-C177-40E9-BD0E-E4A1C798686D}" type="presParOf" srcId="{F66AD2FD-59E8-4695-8406-50C6A7B64E45}" destId="{27E1AEAF-AC53-44B3-876B-BB63DB1F4949}" srcOrd="0" destOrd="0" presId="urn:microsoft.com/office/officeart/2005/8/layout/chevron2"/>
    <dgm:cxn modelId="{789B8C07-ED9B-4D3D-A41D-C199A6F7983B}" type="presParOf" srcId="{F66AD2FD-59E8-4695-8406-50C6A7B64E45}" destId="{715A7AA3-792E-4E8B-90E8-4A150754C845}" srcOrd="1" destOrd="0" presId="urn:microsoft.com/office/officeart/2005/8/layout/chevron2"/>
    <dgm:cxn modelId="{8F2342EB-72D0-456A-A840-2E7945AD6220}" type="presParOf" srcId="{D0C49817-C02A-4C6F-97CD-9327FDEF4E90}" destId="{D273D24E-D85E-473B-811E-72340AE9485A}" srcOrd="3" destOrd="0" presId="urn:microsoft.com/office/officeart/2005/8/layout/chevron2"/>
    <dgm:cxn modelId="{A7972706-E7F0-455E-A111-7875AB31BFB4}" type="presParOf" srcId="{D0C49817-C02A-4C6F-97CD-9327FDEF4E90}" destId="{C74E1467-74F4-4692-8A0A-F0464F574B62}" srcOrd="4" destOrd="0" presId="urn:microsoft.com/office/officeart/2005/8/layout/chevron2"/>
    <dgm:cxn modelId="{93543AB5-C315-4A5A-852B-8348BA70BB5F}" type="presParOf" srcId="{C74E1467-74F4-4692-8A0A-F0464F574B62}" destId="{EBFCE638-9460-4220-9177-94D5905FCCDE}" srcOrd="0" destOrd="0" presId="urn:microsoft.com/office/officeart/2005/8/layout/chevron2"/>
    <dgm:cxn modelId="{AB523927-E39D-475F-80AD-906F71E53BE7}"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i="1" smtClean="0"/>
            <a:t>Chuyển ảnh </a:t>
          </a:r>
          <a:r>
            <a:rPr lang="en-US" i="1" smtClean="0"/>
            <a:t>Grayscale </a:t>
          </a:r>
          <a:r>
            <a:rPr lang="en-US" i="1" smtClean="0"/>
            <a:t>sang Binary</a:t>
          </a:r>
          <a:endParaRPr lang="vi-VN" i="1"/>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khử nhiễu</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b="0" i="1" smtClean="0"/>
            <a:t>Khử nhiễu cho ảnh Binary</a:t>
          </a:r>
          <a:endParaRPr lang="vi-VN" b="0" i="1"/>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lấp lỗ trống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b="1" i="1" smtClean="0"/>
            <a:t>Lấp các lỗ trống giữa các nét chữ</a:t>
          </a:r>
          <a:endParaRPr lang="vi-VN" b="1" i="1"/>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C83D1DD4-4098-4CF3-95FF-6CD8BD897E0B}" type="presOf" srcId="{CFE63414-0F93-4CF5-96C0-BC124A69F6DA}" destId="{715A7AA3-792E-4E8B-90E8-4A150754C845}" srcOrd="0" destOrd="0" presId="urn:microsoft.com/office/officeart/2005/8/layout/chevron2"/>
    <dgm:cxn modelId="{26E75E01-74AD-4564-B8D4-F3E2DD8EFF12}" type="presOf" srcId="{3D25747C-72B1-45EC-B105-2D890A18AC09}" destId="{D0C49817-C02A-4C6F-97CD-9327FDEF4E90}"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7C88F07D-E3F8-405B-976E-89845886FDD5}" srcId="{3D25747C-72B1-45EC-B105-2D890A18AC09}" destId="{629D3B29-34F2-4117-9E7D-A49506A2AC41}" srcOrd="0" destOrd="0" parTransId="{9C1CF307-4BED-4685-A469-79CB2F6603CD}" sibTransId="{EAD01B9F-825E-4681-A94A-2C8F997F2FD3}"/>
    <dgm:cxn modelId="{1D8CCFE8-A2E4-4EDD-91CE-B6E7F71B7CD9}" type="presOf" srcId="{629D3B29-34F2-4117-9E7D-A49506A2AC41}" destId="{6308D90D-7097-4473-9986-135DDC34B684}" srcOrd="0" destOrd="0" presId="urn:microsoft.com/office/officeart/2005/8/layout/chevron2"/>
    <dgm:cxn modelId="{57042F94-1C13-4F94-8E54-0A71E5A18DBF}" type="presOf" srcId="{F7942734-1962-4AA4-828F-178E7E171C85}" destId="{864ED7BF-FD88-4DC8-A500-E8ED59819EF0}" srcOrd="0" destOrd="0" presId="urn:microsoft.com/office/officeart/2005/8/layout/chevron2"/>
    <dgm:cxn modelId="{93F8E0E3-45F1-444C-89F2-A19F72E4BB73}" type="presOf" srcId="{B31E24B8-0FBD-461E-8FC2-FDF86AF745B1}" destId="{EBFCE638-9460-4220-9177-94D5905FCCDE}"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FB3FBD98-0272-42E6-8CB4-F1D88C118768}" type="presOf" srcId="{9332A949-AE0E-4EC3-8E6F-C31B6020D567}" destId="{27E1AEAF-AC53-44B3-876B-BB63DB1F4949}" srcOrd="0" destOrd="0" presId="urn:microsoft.com/office/officeart/2005/8/layout/chevron2"/>
    <dgm:cxn modelId="{BA2419BC-1399-4DE6-A546-C979B728BCEE}" type="presOf" srcId="{80F34DE9-9C55-4533-8DB7-E80DF38B7654}" destId="{EA42C3E6-043B-4B9B-99E4-E9B11C05758C}" srcOrd="0" destOrd="0" presId="urn:microsoft.com/office/officeart/2005/8/layout/chevron2"/>
    <dgm:cxn modelId="{36C2D71D-A863-47F6-A100-D59F21B301D9}" type="presParOf" srcId="{D0C49817-C02A-4C6F-97CD-9327FDEF4E90}" destId="{556D4D72-6C17-479D-A3A0-E57BFC9F917A}" srcOrd="0" destOrd="0" presId="urn:microsoft.com/office/officeart/2005/8/layout/chevron2"/>
    <dgm:cxn modelId="{509FB20C-01A8-4C7D-8643-720D28B259D6}" type="presParOf" srcId="{556D4D72-6C17-479D-A3A0-E57BFC9F917A}" destId="{6308D90D-7097-4473-9986-135DDC34B684}" srcOrd="0" destOrd="0" presId="urn:microsoft.com/office/officeart/2005/8/layout/chevron2"/>
    <dgm:cxn modelId="{156D6593-0110-45A3-914B-6B222E3E000B}" type="presParOf" srcId="{556D4D72-6C17-479D-A3A0-E57BFC9F917A}" destId="{EA42C3E6-043B-4B9B-99E4-E9B11C05758C}" srcOrd="1" destOrd="0" presId="urn:microsoft.com/office/officeart/2005/8/layout/chevron2"/>
    <dgm:cxn modelId="{1EC7B3E1-1413-4BC0-B8B6-A936DF8D385C}" type="presParOf" srcId="{D0C49817-C02A-4C6F-97CD-9327FDEF4E90}" destId="{886950F7-6997-4235-A77F-142AF718FEEB}" srcOrd="1" destOrd="0" presId="urn:microsoft.com/office/officeart/2005/8/layout/chevron2"/>
    <dgm:cxn modelId="{4AE4F830-CA75-45E5-9CC1-C1B3BE9443A5}" type="presParOf" srcId="{D0C49817-C02A-4C6F-97CD-9327FDEF4E90}" destId="{F66AD2FD-59E8-4695-8406-50C6A7B64E45}" srcOrd="2" destOrd="0" presId="urn:microsoft.com/office/officeart/2005/8/layout/chevron2"/>
    <dgm:cxn modelId="{A31F1C72-D837-47BA-9D45-DA897BB3016E}" type="presParOf" srcId="{F66AD2FD-59E8-4695-8406-50C6A7B64E45}" destId="{27E1AEAF-AC53-44B3-876B-BB63DB1F4949}" srcOrd="0" destOrd="0" presId="urn:microsoft.com/office/officeart/2005/8/layout/chevron2"/>
    <dgm:cxn modelId="{AA8C5D22-6DC7-477D-BFD6-8E5E0C10712D}" type="presParOf" srcId="{F66AD2FD-59E8-4695-8406-50C6A7B64E45}" destId="{715A7AA3-792E-4E8B-90E8-4A150754C845}" srcOrd="1" destOrd="0" presId="urn:microsoft.com/office/officeart/2005/8/layout/chevron2"/>
    <dgm:cxn modelId="{63E285C9-66D2-44FF-A47E-AF1527F1078F}" type="presParOf" srcId="{D0C49817-C02A-4C6F-97CD-9327FDEF4E90}" destId="{D273D24E-D85E-473B-811E-72340AE9485A}" srcOrd="3" destOrd="0" presId="urn:microsoft.com/office/officeart/2005/8/layout/chevron2"/>
    <dgm:cxn modelId="{FAE402DB-7D3B-478C-BCB9-A6C98E7EBAF0}" type="presParOf" srcId="{D0C49817-C02A-4C6F-97CD-9327FDEF4E90}" destId="{C74E1467-74F4-4692-8A0A-F0464F574B62}" srcOrd="4" destOrd="0" presId="urn:microsoft.com/office/officeart/2005/8/layout/chevron2"/>
    <dgm:cxn modelId="{6A3339D6-73AC-4A99-8ADC-B1687094E3DF}" type="presParOf" srcId="{C74E1467-74F4-4692-8A0A-F0464F574B62}" destId="{EBFCE638-9460-4220-9177-94D5905FCCDE}" srcOrd="0" destOrd="0" presId="urn:microsoft.com/office/officeart/2005/8/layout/chevron2"/>
    <dgm:cxn modelId="{AA556267-6DFC-47AB-B649-A56423EF765B}"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i="1" smtClean="0"/>
            <a:t>Chuyển ảnh </a:t>
          </a:r>
          <a:r>
            <a:rPr lang="en-US" i="1" smtClean="0"/>
            <a:t>Grayscale </a:t>
          </a:r>
          <a:r>
            <a:rPr lang="en-US" i="1" smtClean="0"/>
            <a:t>sang Binary</a:t>
          </a:r>
          <a:endParaRPr lang="vi-VN" i="1"/>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a:t>
          </a:r>
          <a:r>
            <a:rPr lang="en-US" smtClean="0"/>
            <a:t>tái tạo Opening</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b="1" i="0" smtClean="0"/>
            <a:t>Tái tạo Opening cho ảnh Binary</a:t>
          </a:r>
          <a:endParaRPr lang="vi-VN" b="1" i="0"/>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a:t>
          </a:r>
          <a:r>
            <a:rPr lang="en-US" smtClean="0"/>
            <a:t>làm mỏng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b="0" i="1" smtClean="0"/>
            <a:t>Làm mảnh ảnh Binary</a:t>
          </a:r>
          <a:endParaRPr lang="vi-VN" b="0" i="1"/>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B912B710-39B4-4121-B260-0D16660E56E8}" type="presOf" srcId="{629D3B29-34F2-4117-9E7D-A49506A2AC41}" destId="{6308D90D-7097-4473-9986-135DDC34B684}" srcOrd="0" destOrd="0" presId="urn:microsoft.com/office/officeart/2005/8/layout/chevron2"/>
    <dgm:cxn modelId="{6048B8D1-C201-4B4C-87A8-B11D41BF3205}" type="presOf" srcId="{F7942734-1962-4AA4-828F-178E7E171C85}" destId="{864ED7BF-FD88-4DC8-A500-E8ED59819EF0}"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CB941C44-1262-4FAA-B158-86D9422B38F6}" type="presOf" srcId="{9332A949-AE0E-4EC3-8E6F-C31B6020D567}" destId="{27E1AEAF-AC53-44B3-876B-BB63DB1F4949}" srcOrd="0" destOrd="0" presId="urn:microsoft.com/office/officeart/2005/8/layout/chevron2"/>
    <dgm:cxn modelId="{7C88F07D-E3F8-405B-976E-89845886FDD5}" srcId="{3D25747C-72B1-45EC-B105-2D890A18AC09}" destId="{629D3B29-34F2-4117-9E7D-A49506A2AC41}" srcOrd="0" destOrd="0" parTransId="{9C1CF307-4BED-4685-A469-79CB2F6603CD}" sibTransId="{EAD01B9F-825E-4681-A94A-2C8F997F2FD3}"/>
    <dgm:cxn modelId="{2C1DC079-2CA6-4A7A-8D56-52C6E8056F72}" type="presOf" srcId="{80F34DE9-9C55-4533-8DB7-E80DF38B7654}" destId="{EA42C3E6-043B-4B9B-99E4-E9B11C05758C}" srcOrd="0" destOrd="0" presId="urn:microsoft.com/office/officeart/2005/8/layout/chevron2"/>
    <dgm:cxn modelId="{13A0063C-CAF5-4607-9AB2-41F34CD2D8C6}" type="presOf" srcId="{3D25747C-72B1-45EC-B105-2D890A18AC09}" destId="{D0C49817-C02A-4C6F-97CD-9327FDEF4E90}"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484D1EE8-7A41-424D-A242-CD15C9AEE866}" srcId="{3D25747C-72B1-45EC-B105-2D890A18AC09}" destId="{B31E24B8-0FBD-461E-8FC2-FDF86AF745B1}" srcOrd="2" destOrd="0" parTransId="{48634CDC-CFDD-46F3-A536-32A7D95C3BD0}" sibTransId="{9A52785D-210F-45AE-8662-B2761B1F6E16}"/>
    <dgm:cxn modelId="{5BAF88A1-1E16-4361-868F-DBC2736F6B21}" type="presOf" srcId="{CFE63414-0F93-4CF5-96C0-BC124A69F6DA}" destId="{715A7AA3-792E-4E8B-90E8-4A150754C845}" srcOrd="0" destOrd="0" presId="urn:microsoft.com/office/officeart/2005/8/layout/chevron2"/>
    <dgm:cxn modelId="{0A7CFE29-45AE-45C5-B14D-0DA0F7DDE900}" srcId="{629D3B29-34F2-4117-9E7D-A49506A2AC41}" destId="{80F34DE9-9C55-4533-8DB7-E80DF38B7654}" srcOrd="0" destOrd="0" parTransId="{B9E5E2C2-51A3-483F-807A-52896A4B6DEC}" sibTransId="{13E1893C-93A7-47EC-8086-8266D614B246}"/>
    <dgm:cxn modelId="{F158C2EE-ED32-4993-BB4F-1B9297833D62}" type="presOf" srcId="{B31E24B8-0FBD-461E-8FC2-FDF86AF745B1}" destId="{EBFCE638-9460-4220-9177-94D5905FCCDE}" srcOrd="0" destOrd="0" presId="urn:microsoft.com/office/officeart/2005/8/layout/chevron2"/>
    <dgm:cxn modelId="{35BD375A-1B98-4EAA-A180-5A17AEBE1E98}" type="presParOf" srcId="{D0C49817-C02A-4C6F-97CD-9327FDEF4E90}" destId="{556D4D72-6C17-479D-A3A0-E57BFC9F917A}" srcOrd="0" destOrd="0" presId="urn:microsoft.com/office/officeart/2005/8/layout/chevron2"/>
    <dgm:cxn modelId="{42A4FB3C-9A28-4CA0-A4BF-39BDB0F6028A}" type="presParOf" srcId="{556D4D72-6C17-479D-A3A0-E57BFC9F917A}" destId="{6308D90D-7097-4473-9986-135DDC34B684}" srcOrd="0" destOrd="0" presId="urn:microsoft.com/office/officeart/2005/8/layout/chevron2"/>
    <dgm:cxn modelId="{BE18250E-8AF9-426D-A94F-3AE1AA204930}" type="presParOf" srcId="{556D4D72-6C17-479D-A3A0-E57BFC9F917A}" destId="{EA42C3E6-043B-4B9B-99E4-E9B11C05758C}" srcOrd="1" destOrd="0" presId="urn:microsoft.com/office/officeart/2005/8/layout/chevron2"/>
    <dgm:cxn modelId="{BB27994E-55F3-4944-8203-2CFC0B8D5C72}" type="presParOf" srcId="{D0C49817-C02A-4C6F-97CD-9327FDEF4E90}" destId="{886950F7-6997-4235-A77F-142AF718FEEB}" srcOrd="1" destOrd="0" presId="urn:microsoft.com/office/officeart/2005/8/layout/chevron2"/>
    <dgm:cxn modelId="{2F236193-C7D2-4E05-BC7A-380DE611420A}" type="presParOf" srcId="{D0C49817-C02A-4C6F-97CD-9327FDEF4E90}" destId="{F66AD2FD-59E8-4695-8406-50C6A7B64E45}" srcOrd="2" destOrd="0" presId="urn:microsoft.com/office/officeart/2005/8/layout/chevron2"/>
    <dgm:cxn modelId="{268B30A3-E79A-402A-A60B-E3EAB250E1D5}" type="presParOf" srcId="{F66AD2FD-59E8-4695-8406-50C6A7B64E45}" destId="{27E1AEAF-AC53-44B3-876B-BB63DB1F4949}" srcOrd="0" destOrd="0" presId="urn:microsoft.com/office/officeart/2005/8/layout/chevron2"/>
    <dgm:cxn modelId="{F3772EF8-1FE6-4E18-AB31-1F9DCFBD9927}" type="presParOf" srcId="{F66AD2FD-59E8-4695-8406-50C6A7B64E45}" destId="{715A7AA3-792E-4E8B-90E8-4A150754C845}" srcOrd="1" destOrd="0" presId="urn:microsoft.com/office/officeart/2005/8/layout/chevron2"/>
    <dgm:cxn modelId="{77484022-0F44-423C-885B-182C9C13408B}" type="presParOf" srcId="{D0C49817-C02A-4C6F-97CD-9327FDEF4E90}" destId="{D273D24E-D85E-473B-811E-72340AE9485A}" srcOrd="3" destOrd="0" presId="urn:microsoft.com/office/officeart/2005/8/layout/chevron2"/>
    <dgm:cxn modelId="{182ABEDD-D037-46DD-96CF-E209B4EDD2A1}" type="presParOf" srcId="{D0C49817-C02A-4C6F-97CD-9327FDEF4E90}" destId="{C74E1467-74F4-4692-8A0A-F0464F574B62}" srcOrd="4" destOrd="0" presId="urn:microsoft.com/office/officeart/2005/8/layout/chevron2"/>
    <dgm:cxn modelId="{A47BE63F-8563-42C0-98D4-12773F2DF58A}" type="presParOf" srcId="{C74E1467-74F4-4692-8A0A-F0464F574B62}" destId="{EBFCE638-9460-4220-9177-94D5905FCCDE}" srcOrd="0" destOrd="0" presId="urn:microsoft.com/office/officeart/2005/8/layout/chevron2"/>
    <dgm:cxn modelId="{7FCAEC1D-5972-4D07-A3F0-855D0B877402}"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25747C-72B1-45EC-B105-2D890A18AC0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vi-VN"/>
        </a:p>
      </dgm:t>
    </dgm:pt>
    <dgm:pt modelId="{629D3B29-34F2-4117-9E7D-A49506A2AC41}">
      <dgm:prSet phldrT="[Văn bản]"/>
      <dgm:spPr/>
      <dgm:t>
        <a:bodyPr/>
        <a:lstStyle/>
        <a:p>
          <a:r>
            <a:rPr lang="en-US" smtClean="0"/>
            <a:t>Module chuyển đổi</a:t>
          </a:r>
          <a:endParaRPr lang="vi-VN"/>
        </a:p>
      </dgm:t>
    </dgm:pt>
    <dgm:pt modelId="{9C1CF307-4BED-4685-A469-79CB2F6603CD}" type="parTrans" cxnId="{7C88F07D-E3F8-405B-976E-89845886FDD5}">
      <dgm:prSet/>
      <dgm:spPr/>
      <dgm:t>
        <a:bodyPr/>
        <a:lstStyle/>
        <a:p>
          <a:endParaRPr lang="vi-VN"/>
        </a:p>
      </dgm:t>
    </dgm:pt>
    <dgm:pt modelId="{EAD01B9F-825E-4681-A94A-2C8F997F2FD3}" type="sibTrans" cxnId="{7C88F07D-E3F8-405B-976E-89845886FDD5}">
      <dgm:prSet/>
      <dgm:spPr/>
      <dgm:t>
        <a:bodyPr/>
        <a:lstStyle/>
        <a:p>
          <a:endParaRPr lang="vi-VN"/>
        </a:p>
      </dgm:t>
    </dgm:pt>
    <dgm:pt modelId="{80F34DE9-9C55-4533-8DB7-E80DF38B7654}">
      <dgm:prSet phldrT="[Văn bản]"/>
      <dgm:spPr/>
      <dgm:t>
        <a:bodyPr/>
        <a:lstStyle/>
        <a:p>
          <a:r>
            <a:rPr lang="en-US" i="1" smtClean="0"/>
            <a:t>Chuyển ảnh </a:t>
          </a:r>
          <a:r>
            <a:rPr lang="en-US" i="1" smtClean="0"/>
            <a:t>Grayscale </a:t>
          </a:r>
          <a:r>
            <a:rPr lang="en-US" i="1" smtClean="0"/>
            <a:t>sang Binary</a:t>
          </a:r>
          <a:endParaRPr lang="vi-VN" i="1"/>
        </a:p>
      </dgm:t>
    </dgm:pt>
    <dgm:pt modelId="{B9E5E2C2-51A3-483F-807A-52896A4B6DEC}" type="parTrans" cxnId="{0A7CFE29-45AE-45C5-B14D-0DA0F7DDE900}">
      <dgm:prSet/>
      <dgm:spPr/>
      <dgm:t>
        <a:bodyPr/>
        <a:lstStyle/>
        <a:p>
          <a:endParaRPr lang="vi-VN"/>
        </a:p>
      </dgm:t>
    </dgm:pt>
    <dgm:pt modelId="{13E1893C-93A7-47EC-8086-8266D614B246}" type="sibTrans" cxnId="{0A7CFE29-45AE-45C5-B14D-0DA0F7DDE900}">
      <dgm:prSet/>
      <dgm:spPr/>
      <dgm:t>
        <a:bodyPr/>
        <a:lstStyle/>
        <a:p>
          <a:endParaRPr lang="vi-VN"/>
        </a:p>
      </dgm:t>
    </dgm:pt>
    <dgm:pt modelId="{9332A949-AE0E-4EC3-8E6F-C31B6020D567}">
      <dgm:prSet phldrT="[Văn bản]"/>
      <dgm:spPr/>
      <dgm:t>
        <a:bodyPr/>
        <a:lstStyle/>
        <a:p>
          <a:r>
            <a:rPr lang="en-US" smtClean="0"/>
            <a:t>Module </a:t>
          </a:r>
          <a:r>
            <a:rPr lang="en-US" smtClean="0"/>
            <a:t>tái tạo Opening</a:t>
          </a:r>
          <a:endParaRPr lang="vi-VN"/>
        </a:p>
      </dgm:t>
    </dgm:pt>
    <dgm:pt modelId="{325F9F65-3FC2-43F4-AE6D-D1E7821D1432}" type="parTrans" cxnId="{75BF0867-3BF7-4128-81A3-16520AFD639F}">
      <dgm:prSet/>
      <dgm:spPr/>
      <dgm:t>
        <a:bodyPr/>
        <a:lstStyle/>
        <a:p>
          <a:endParaRPr lang="vi-VN"/>
        </a:p>
      </dgm:t>
    </dgm:pt>
    <dgm:pt modelId="{ADABCDA4-DFED-4CD9-9826-BB63711F0FE2}" type="sibTrans" cxnId="{75BF0867-3BF7-4128-81A3-16520AFD639F}">
      <dgm:prSet/>
      <dgm:spPr/>
      <dgm:t>
        <a:bodyPr/>
        <a:lstStyle/>
        <a:p>
          <a:endParaRPr lang="vi-VN"/>
        </a:p>
      </dgm:t>
    </dgm:pt>
    <dgm:pt modelId="{CFE63414-0F93-4CF5-96C0-BC124A69F6DA}">
      <dgm:prSet phldrT="[Văn bản]"/>
      <dgm:spPr/>
      <dgm:t>
        <a:bodyPr/>
        <a:lstStyle/>
        <a:p>
          <a:r>
            <a:rPr lang="en-US" i="1" smtClean="0"/>
            <a:t>Tái tạo Opening cho ảnh Binary</a:t>
          </a:r>
          <a:endParaRPr lang="vi-VN" i="1"/>
        </a:p>
      </dgm:t>
    </dgm:pt>
    <dgm:pt modelId="{83A7A5BB-2700-4029-8D77-C8E9B9484EA1}" type="parTrans" cxnId="{0DA64A85-9647-49CB-B941-705F98EB74C9}">
      <dgm:prSet/>
      <dgm:spPr/>
      <dgm:t>
        <a:bodyPr/>
        <a:lstStyle/>
        <a:p>
          <a:endParaRPr lang="vi-VN"/>
        </a:p>
      </dgm:t>
    </dgm:pt>
    <dgm:pt modelId="{69C14782-F261-47FE-BC00-99DA7C7CC600}" type="sibTrans" cxnId="{0DA64A85-9647-49CB-B941-705F98EB74C9}">
      <dgm:prSet/>
      <dgm:spPr/>
      <dgm:t>
        <a:bodyPr/>
        <a:lstStyle/>
        <a:p>
          <a:endParaRPr lang="vi-VN"/>
        </a:p>
      </dgm:t>
    </dgm:pt>
    <dgm:pt modelId="{B31E24B8-0FBD-461E-8FC2-FDF86AF745B1}">
      <dgm:prSet phldrT="[Văn bản]"/>
      <dgm:spPr/>
      <dgm:t>
        <a:bodyPr/>
        <a:lstStyle/>
        <a:p>
          <a:r>
            <a:rPr lang="en-US" smtClean="0"/>
            <a:t>Module </a:t>
          </a:r>
          <a:r>
            <a:rPr lang="en-US" smtClean="0"/>
            <a:t>làm mỏng</a:t>
          </a:r>
          <a:endParaRPr lang="vi-VN"/>
        </a:p>
      </dgm:t>
    </dgm:pt>
    <dgm:pt modelId="{48634CDC-CFDD-46F3-A536-32A7D95C3BD0}" type="parTrans" cxnId="{484D1EE8-7A41-424D-A242-CD15C9AEE866}">
      <dgm:prSet/>
      <dgm:spPr/>
      <dgm:t>
        <a:bodyPr/>
        <a:lstStyle/>
        <a:p>
          <a:endParaRPr lang="vi-VN"/>
        </a:p>
      </dgm:t>
    </dgm:pt>
    <dgm:pt modelId="{9A52785D-210F-45AE-8662-B2761B1F6E16}" type="sibTrans" cxnId="{484D1EE8-7A41-424D-A242-CD15C9AEE866}">
      <dgm:prSet/>
      <dgm:spPr/>
      <dgm:t>
        <a:bodyPr/>
        <a:lstStyle/>
        <a:p>
          <a:endParaRPr lang="vi-VN"/>
        </a:p>
      </dgm:t>
    </dgm:pt>
    <dgm:pt modelId="{F7942734-1962-4AA4-828F-178E7E171C85}">
      <dgm:prSet phldrT="[Văn bản]"/>
      <dgm:spPr/>
      <dgm:t>
        <a:bodyPr/>
        <a:lstStyle/>
        <a:p>
          <a:r>
            <a:rPr lang="en-US" b="1" smtClean="0"/>
            <a:t>Làm mảnh ảnh Binary</a:t>
          </a:r>
          <a:endParaRPr lang="vi-VN" b="1"/>
        </a:p>
      </dgm:t>
    </dgm:pt>
    <dgm:pt modelId="{326A9A59-B234-4D78-A0A2-CCAAB804BE54}" type="parTrans" cxnId="{34601E66-B35D-4CC2-81D3-D3F7B8844F2E}">
      <dgm:prSet/>
      <dgm:spPr/>
      <dgm:t>
        <a:bodyPr/>
        <a:lstStyle/>
        <a:p>
          <a:endParaRPr lang="vi-VN"/>
        </a:p>
      </dgm:t>
    </dgm:pt>
    <dgm:pt modelId="{78968362-45E9-41A2-849A-BB0E8CF7F5A9}" type="sibTrans" cxnId="{34601E66-B35D-4CC2-81D3-D3F7B8844F2E}">
      <dgm:prSet/>
      <dgm:spPr/>
      <dgm:t>
        <a:bodyPr/>
        <a:lstStyle/>
        <a:p>
          <a:endParaRPr lang="vi-VN"/>
        </a:p>
      </dgm:t>
    </dgm:pt>
    <dgm:pt modelId="{D0C49817-C02A-4C6F-97CD-9327FDEF4E90}" type="pres">
      <dgm:prSet presAssocID="{3D25747C-72B1-45EC-B105-2D890A18AC09}" presName="linearFlow" presStyleCnt="0">
        <dgm:presLayoutVars>
          <dgm:dir/>
          <dgm:animLvl val="lvl"/>
          <dgm:resizeHandles val="exact"/>
        </dgm:presLayoutVars>
      </dgm:prSet>
      <dgm:spPr/>
      <dgm:t>
        <a:bodyPr/>
        <a:lstStyle/>
        <a:p>
          <a:endParaRPr lang="vi-VN"/>
        </a:p>
      </dgm:t>
    </dgm:pt>
    <dgm:pt modelId="{556D4D72-6C17-479D-A3A0-E57BFC9F917A}" type="pres">
      <dgm:prSet presAssocID="{629D3B29-34F2-4117-9E7D-A49506A2AC41}" presName="composite" presStyleCnt="0"/>
      <dgm:spPr/>
    </dgm:pt>
    <dgm:pt modelId="{6308D90D-7097-4473-9986-135DDC34B684}" type="pres">
      <dgm:prSet presAssocID="{629D3B29-34F2-4117-9E7D-A49506A2AC41}" presName="parentText" presStyleLbl="alignNode1" presStyleIdx="0" presStyleCnt="3">
        <dgm:presLayoutVars>
          <dgm:chMax val="1"/>
          <dgm:bulletEnabled val="1"/>
        </dgm:presLayoutVars>
      </dgm:prSet>
      <dgm:spPr/>
      <dgm:t>
        <a:bodyPr/>
        <a:lstStyle/>
        <a:p>
          <a:endParaRPr lang="vi-VN"/>
        </a:p>
      </dgm:t>
    </dgm:pt>
    <dgm:pt modelId="{EA42C3E6-043B-4B9B-99E4-E9B11C05758C}" type="pres">
      <dgm:prSet presAssocID="{629D3B29-34F2-4117-9E7D-A49506A2AC41}" presName="descendantText" presStyleLbl="alignAcc1" presStyleIdx="0" presStyleCnt="3" custLinFactNeighborX="70699" custLinFactNeighborY="-73283">
        <dgm:presLayoutVars>
          <dgm:bulletEnabled val="1"/>
        </dgm:presLayoutVars>
      </dgm:prSet>
      <dgm:spPr/>
      <dgm:t>
        <a:bodyPr/>
        <a:lstStyle/>
        <a:p>
          <a:endParaRPr lang="vi-VN"/>
        </a:p>
      </dgm:t>
    </dgm:pt>
    <dgm:pt modelId="{886950F7-6997-4235-A77F-142AF718FEEB}" type="pres">
      <dgm:prSet presAssocID="{EAD01B9F-825E-4681-A94A-2C8F997F2FD3}" presName="sp" presStyleCnt="0"/>
      <dgm:spPr/>
    </dgm:pt>
    <dgm:pt modelId="{F66AD2FD-59E8-4695-8406-50C6A7B64E45}" type="pres">
      <dgm:prSet presAssocID="{9332A949-AE0E-4EC3-8E6F-C31B6020D567}" presName="composite" presStyleCnt="0"/>
      <dgm:spPr/>
    </dgm:pt>
    <dgm:pt modelId="{27E1AEAF-AC53-44B3-876B-BB63DB1F4949}" type="pres">
      <dgm:prSet presAssocID="{9332A949-AE0E-4EC3-8E6F-C31B6020D567}" presName="parentText" presStyleLbl="alignNode1" presStyleIdx="1" presStyleCnt="3">
        <dgm:presLayoutVars>
          <dgm:chMax val="1"/>
          <dgm:bulletEnabled val="1"/>
        </dgm:presLayoutVars>
      </dgm:prSet>
      <dgm:spPr/>
      <dgm:t>
        <a:bodyPr/>
        <a:lstStyle/>
        <a:p>
          <a:endParaRPr lang="vi-VN"/>
        </a:p>
      </dgm:t>
    </dgm:pt>
    <dgm:pt modelId="{715A7AA3-792E-4E8B-90E8-4A150754C845}" type="pres">
      <dgm:prSet presAssocID="{9332A949-AE0E-4EC3-8E6F-C31B6020D567}" presName="descendantText" presStyleLbl="alignAcc1" presStyleIdx="1" presStyleCnt="3">
        <dgm:presLayoutVars>
          <dgm:bulletEnabled val="1"/>
        </dgm:presLayoutVars>
      </dgm:prSet>
      <dgm:spPr/>
      <dgm:t>
        <a:bodyPr/>
        <a:lstStyle/>
        <a:p>
          <a:endParaRPr lang="vi-VN"/>
        </a:p>
      </dgm:t>
    </dgm:pt>
    <dgm:pt modelId="{D273D24E-D85E-473B-811E-72340AE9485A}" type="pres">
      <dgm:prSet presAssocID="{ADABCDA4-DFED-4CD9-9826-BB63711F0FE2}" presName="sp" presStyleCnt="0"/>
      <dgm:spPr/>
    </dgm:pt>
    <dgm:pt modelId="{C74E1467-74F4-4692-8A0A-F0464F574B62}" type="pres">
      <dgm:prSet presAssocID="{B31E24B8-0FBD-461E-8FC2-FDF86AF745B1}" presName="composite" presStyleCnt="0"/>
      <dgm:spPr/>
    </dgm:pt>
    <dgm:pt modelId="{EBFCE638-9460-4220-9177-94D5905FCCDE}" type="pres">
      <dgm:prSet presAssocID="{B31E24B8-0FBD-461E-8FC2-FDF86AF745B1}" presName="parentText" presStyleLbl="alignNode1" presStyleIdx="2" presStyleCnt="3">
        <dgm:presLayoutVars>
          <dgm:chMax val="1"/>
          <dgm:bulletEnabled val="1"/>
        </dgm:presLayoutVars>
      </dgm:prSet>
      <dgm:spPr/>
      <dgm:t>
        <a:bodyPr/>
        <a:lstStyle/>
        <a:p>
          <a:endParaRPr lang="vi-VN"/>
        </a:p>
      </dgm:t>
    </dgm:pt>
    <dgm:pt modelId="{864ED7BF-FD88-4DC8-A500-E8ED59819EF0}" type="pres">
      <dgm:prSet presAssocID="{B31E24B8-0FBD-461E-8FC2-FDF86AF745B1}" presName="descendantText" presStyleLbl="alignAcc1" presStyleIdx="2" presStyleCnt="3">
        <dgm:presLayoutVars>
          <dgm:bulletEnabled val="1"/>
        </dgm:presLayoutVars>
      </dgm:prSet>
      <dgm:spPr/>
      <dgm:t>
        <a:bodyPr/>
        <a:lstStyle/>
        <a:p>
          <a:endParaRPr lang="vi-VN"/>
        </a:p>
      </dgm:t>
    </dgm:pt>
  </dgm:ptLst>
  <dgm:cxnLst>
    <dgm:cxn modelId="{75BF0867-3BF7-4128-81A3-16520AFD639F}" srcId="{3D25747C-72B1-45EC-B105-2D890A18AC09}" destId="{9332A949-AE0E-4EC3-8E6F-C31B6020D567}" srcOrd="1" destOrd="0" parTransId="{325F9F65-3FC2-43F4-AE6D-D1E7821D1432}" sibTransId="{ADABCDA4-DFED-4CD9-9826-BB63711F0FE2}"/>
    <dgm:cxn modelId="{9C2A1DEC-7F88-4381-B0AA-7414A1B83070}" type="presOf" srcId="{629D3B29-34F2-4117-9E7D-A49506A2AC41}" destId="{6308D90D-7097-4473-9986-135DDC34B684}" srcOrd="0" destOrd="0" presId="urn:microsoft.com/office/officeart/2005/8/layout/chevron2"/>
    <dgm:cxn modelId="{CC93996C-C822-44C4-8C86-3FB6E82D2C5A}" type="presOf" srcId="{F7942734-1962-4AA4-828F-178E7E171C85}" destId="{864ED7BF-FD88-4DC8-A500-E8ED59819EF0}" srcOrd="0" destOrd="0" presId="urn:microsoft.com/office/officeart/2005/8/layout/chevron2"/>
    <dgm:cxn modelId="{34601E66-B35D-4CC2-81D3-D3F7B8844F2E}" srcId="{B31E24B8-0FBD-461E-8FC2-FDF86AF745B1}" destId="{F7942734-1962-4AA4-828F-178E7E171C85}" srcOrd="0" destOrd="0" parTransId="{326A9A59-B234-4D78-A0A2-CCAAB804BE54}" sibTransId="{78968362-45E9-41A2-849A-BB0E8CF7F5A9}"/>
    <dgm:cxn modelId="{7C88F07D-E3F8-405B-976E-89845886FDD5}" srcId="{3D25747C-72B1-45EC-B105-2D890A18AC09}" destId="{629D3B29-34F2-4117-9E7D-A49506A2AC41}" srcOrd="0" destOrd="0" parTransId="{9C1CF307-4BED-4685-A469-79CB2F6603CD}" sibTransId="{EAD01B9F-825E-4681-A94A-2C8F997F2FD3}"/>
    <dgm:cxn modelId="{AC779330-243C-47C5-BF04-9DCF2001058F}" type="presOf" srcId="{80F34DE9-9C55-4533-8DB7-E80DF38B7654}" destId="{EA42C3E6-043B-4B9B-99E4-E9B11C05758C}" srcOrd="0" destOrd="0" presId="urn:microsoft.com/office/officeart/2005/8/layout/chevron2"/>
    <dgm:cxn modelId="{684D1AD7-A11E-407A-A774-C85162970B23}" type="presOf" srcId="{9332A949-AE0E-4EC3-8E6F-C31B6020D567}" destId="{27E1AEAF-AC53-44B3-876B-BB63DB1F4949}" srcOrd="0" destOrd="0" presId="urn:microsoft.com/office/officeart/2005/8/layout/chevron2"/>
    <dgm:cxn modelId="{FA0D6444-0340-47E4-A99A-AA5FAB7BF541}" type="presOf" srcId="{B31E24B8-0FBD-461E-8FC2-FDF86AF745B1}" destId="{EBFCE638-9460-4220-9177-94D5905FCCDE}" srcOrd="0" destOrd="0" presId="urn:microsoft.com/office/officeart/2005/8/layout/chevron2"/>
    <dgm:cxn modelId="{30180090-F886-4BC2-A890-4F381928490B}" type="presOf" srcId="{CFE63414-0F93-4CF5-96C0-BC124A69F6DA}" destId="{715A7AA3-792E-4E8B-90E8-4A150754C845}" srcOrd="0" destOrd="0" presId="urn:microsoft.com/office/officeart/2005/8/layout/chevron2"/>
    <dgm:cxn modelId="{0DA64A85-9647-49CB-B941-705F98EB74C9}" srcId="{9332A949-AE0E-4EC3-8E6F-C31B6020D567}" destId="{CFE63414-0F93-4CF5-96C0-BC124A69F6DA}" srcOrd="0" destOrd="0" parTransId="{83A7A5BB-2700-4029-8D77-C8E9B9484EA1}" sibTransId="{69C14782-F261-47FE-BC00-99DA7C7CC600}"/>
    <dgm:cxn modelId="{484D1EE8-7A41-424D-A242-CD15C9AEE866}" srcId="{3D25747C-72B1-45EC-B105-2D890A18AC09}" destId="{B31E24B8-0FBD-461E-8FC2-FDF86AF745B1}" srcOrd="2" destOrd="0" parTransId="{48634CDC-CFDD-46F3-A536-32A7D95C3BD0}" sibTransId="{9A52785D-210F-45AE-8662-B2761B1F6E16}"/>
    <dgm:cxn modelId="{0A7CFE29-45AE-45C5-B14D-0DA0F7DDE900}" srcId="{629D3B29-34F2-4117-9E7D-A49506A2AC41}" destId="{80F34DE9-9C55-4533-8DB7-E80DF38B7654}" srcOrd="0" destOrd="0" parTransId="{B9E5E2C2-51A3-483F-807A-52896A4B6DEC}" sibTransId="{13E1893C-93A7-47EC-8086-8266D614B246}"/>
    <dgm:cxn modelId="{4C6FF839-CA02-4E40-87B1-5B95BF900CBF}" type="presOf" srcId="{3D25747C-72B1-45EC-B105-2D890A18AC09}" destId="{D0C49817-C02A-4C6F-97CD-9327FDEF4E90}" srcOrd="0" destOrd="0" presId="urn:microsoft.com/office/officeart/2005/8/layout/chevron2"/>
    <dgm:cxn modelId="{A0ACBFC4-A5E4-43DC-8D97-2623511BF361}" type="presParOf" srcId="{D0C49817-C02A-4C6F-97CD-9327FDEF4E90}" destId="{556D4D72-6C17-479D-A3A0-E57BFC9F917A}" srcOrd="0" destOrd="0" presId="urn:microsoft.com/office/officeart/2005/8/layout/chevron2"/>
    <dgm:cxn modelId="{DE66BC73-DD63-47FE-87BB-125039E6CCDF}" type="presParOf" srcId="{556D4D72-6C17-479D-A3A0-E57BFC9F917A}" destId="{6308D90D-7097-4473-9986-135DDC34B684}" srcOrd="0" destOrd="0" presId="urn:microsoft.com/office/officeart/2005/8/layout/chevron2"/>
    <dgm:cxn modelId="{D40FF24E-4CA2-4C6A-B551-20DAB81ECE0B}" type="presParOf" srcId="{556D4D72-6C17-479D-A3A0-E57BFC9F917A}" destId="{EA42C3E6-043B-4B9B-99E4-E9B11C05758C}" srcOrd="1" destOrd="0" presId="urn:microsoft.com/office/officeart/2005/8/layout/chevron2"/>
    <dgm:cxn modelId="{407A6AC9-0C1B-4779-B993-245DC8BCB9D2}" type="presParOf" srcId="{D0C49817-C02A-4C6F-97CD-9327FDEF4E90}" destId="{886950F7-6997-4235-A77F-142AF718FEEB}" srcOrd="1" destOrd="0" presId="urn:microsoft.com/office/officeart/2005/8/layout/chevron2"/>
    <dgm:cxn modelId="{8425CDEC-DA5B-45BB-B5BC-635745067D50}" type="presParOf" srcId="{D0C49817-C02A-4C6F-97CD-9327FDEF4E90}" destId="{F66AD2FD-59E8-4695-8406-50C6A7B64E45}" srcOrd="2" destOrd="0" presId="urn:microsoft.com/office/officeart/2005/8/layout/chevron2"/>
    <dgm:cxn modelId="{06DDC288-8095-4066-91C1-2201786D3631}" type="presParOf" srcId="{F66AD2FD-59E8-4695-8406-50C6A7B64E45}" destId="{27E1AEAF-AC53-44B3-876B-BB63DB1F4949}" srcOrd="0" destOrd="0" presId="urn:microsoft.com/office/officeart/2005/8/layout/chevron2"/>
    <dgm:cxn modelId="{7B07B7D2-98D3-460F-947A-9ADDAF10D29F}" type="presParOf" srcId="{F66AD2FD-59E8-4695-8406-50C6A7B64E45}" destId="{715A7AA3-792E-4E8B-90E8-4A150754C845}" srcOrd="1" destOrd="0" presId="urn:microsoft.com/office/officeart/2005/8/layout/chevron2"/>
    <dgm:cxn modelId="{5A6D5D7A-66E5-4E25-AF24-CB26B081838D}" type="presParOf" srcId="{D0C49817-C02A-4C6F-97CD-9327FDEF4E90}" destId="{D273D24E-D85E-473B-811E-72340AE9485A}" srcOrd="3" destOrd="0" presId="urn:microsoft.com/office/officeart/2005/8/layout/chevron2"/>
    <dgm:cxn modelId="{75AD8FFC-CDD7-4019-9749-126042C1FA7B}" type="presParOf" srcId="{D0C49817-C02A-4C6F-97CD-9327FDEF4E90}" destId="{C74E1467-74F4-4692-8A0A-F0464F574B62}" srcOrd="4" destOrd="0" presId="urn:microsoft.com/office/officeart/2005/8/layout/chevron2"/>
    <dgm:cxn modelId="{B5D49C40-832B-4526-8AEF-776B107B3D13}" type="presParOf" srcId="{C74E1467-74F4-4692-8A0A-F0464F574B62}" destId="{EBFCE638-9460-4220-9177-94D5905FCCDE}" srcOrd="0" destOrd="0" presId="urn:microsoft.com/office/officeart/2005/8/layout/chevron2"/>
    <dgm:cxn modelId="{745B7985-3410-42D4-8E1A-83086F79C050}" type="presParOf" srcId="{C74E1467-74F4-4692-8A0A-F0464F574B62}" destId="{864ED7BF-FD88-4DC8-A500-E8ED59819E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757542" y="-2114707"/>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t>Chuyển ảnh </a:t>
          </a:r>
          <a:r>
            <a:rPr lang="en-US" sz="2400" kern="1200" smtClean="0"/>
            <a:t>Grayscale </a:t>
          </a:r>
          <a:r>
            <a:rPr lang="en-US" sz="2400" kern="1200" smtClean="0"/>
            <a:t>sang Binary</a:t>
          </a:r>
          <a:endParaRPr lang="vi-VN" sz="2400" kern="1200"/>
        </a:p>
      </dsp:txBody>
      <dsp:txXfrm rot="-5400000">
        <a:off x="642836" y="29138"/>
        <a:ext cx="479719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khử nhiễu</a:t>
          </a:r>
          <a:endParaRPr lang="vi-VN" sz="900" kern="1200"/>
        </a:p>
      </dsp:txBody>
      <dsp:txXfrm rot="-5400000">
        <a:off x="1" y="1048096"/>
        <a:ext cx="642835" cy="275501"/>
      </dsp:txXfrm>
    </dsp:sp>
    <dsp:sp modelId="{715A7AA3-792E-4E8B-90E8-4A150754C845}">
      <dsp:nvSpPr>
        <dsp:cNvPr id="0" name=""/>
        <dsp:cNvSpPr/>
      </dsp:nvSpPr>
      <dsp:spPr>
        <a:xfrm rot="5400000">
          <a:off x="2757542" y="-1388028"/>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t>Khử nhiễu cho ảnh Binary</a:t>
          </a:r>
          <a:endParaRPr lang="vi-VN" sz="2400" kern="1200"/>
        </a:p>
      </dsp:txBody>
      <dsp:txXfrm rot="-5400000">
        <a:off x="642836" y="755817"/>
        <a:ext cx="479719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lấp lỗ trống</a:t>
          </a:r>
          <a:endParaRPr lang="vi-VN" sz="900" kern="1200"/>
        </a:p>
      </dsp:txBody>
      <dsp:txXfrm rot="-5400000">
        <a:off x="1" y="1773582"/>
        <a:ext cx="642835" cy="275501"/>
      </dsp:txXfrm>
    </dsp:sp>
    <dsp:sp modelId="{864ED7BF-FD88-4DC8-A500-E8ED59819EF0}">
      <dsp:nvSpPr>
        <dsp:cNvPr id="0" name=""/>
        <dsp:cNvSpPr/>
      </dsp:nvSpPr>
      <dsp:spPr>
        <a:xfrm rot="5400000">
          <a:off x="2757542" y="-662543"/>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smtClean="0"/>
            <a:t>Lấp các lỗ trống giữa các nét chữ</a:t>
          </a:r>
          <a:endParaRPr lang="vi-VN" sz="2400" kern="1200"/>
        </a:p>
      </dsp:txBody>
      <dsp:txXfrm rot="-5400000">
        <a:off x="642836" y="1481302"/>
        <a:ext cx="4797193" cy="538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559212" y="-1916377"/>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t>Chuyển ảnh </a:t>
          </a:r>
          <a:r>
            <a:rPr lang="en-US" sz="2200" kern="1200" smtClean="0"/>
            <a:t>Grayscale </a:t>
          </a:r>
          <a:r>
            <a:rPr lang="en-US" sz="2200" kern="1200" smtClean="0"/>
            <a:t>sang Binary</a:t>
          </a:r>
          <a:endParaRPr lang="vi-VN" sz="2200" kern="1200"/>
        </a:p>
      </dsp:txBody>
      <dsp:txXfrm rot="-5400000">
        <a:off x="642836" y="29138"/>
        <a:ext cx="440053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tái tạo Opening</a:t>
          </a:r>
          <a:endParaRPr lang="vi-VN" sz="900" kern="1200"/>
        </a:p>
      </dsp:txBody>
      <dsp:txXfrm rot="-5400000">
        <a:off x="1" y="1048096"/>
        <a:ext cx="642835" cy="275501"/>
      </dsp:txXfrm>
    </dsp:sp>
    <dsp:sp modelId="{715A7AA3-792E-4E8B-90E8-4A150754C845}">
      <dsp:nvSpPr>
        <dsp:cNvPr id="0" name=""/>
        <dsp:cNvSpPr/>
      </dsp:nvSpPr>
      <dsp:spPr>
        <a:xfrm rot="5400000">
          <a:off x="2559212" y="-1189698"/>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t>Tái tạo Opening cho ảnh Binary</a:t>
          </a:r>
          <a:endParaRPr lang="vi-VN" sz="2200" kern="1200"/>
        </a:p>
      </dsp:txBody>
      <dsp:txXfrm rot="-5400000">
        <a:off x="642836" y="755817"/>
        <a:ext cx="440053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làm mỏng</a:t>
          </a:r>
          <a:endParaRPr lang="vi-VN" sz="900" kern="1200"/>
        </a:p>
      </dsp:txBody>
      <dsp:txXfrm rot="-5400000">
        <a:off x="1" y="1773582"/>
        <a:ext cx="642835" cy="275501"/>
      </dsp:txXfrm>
    </dsp:sp>
    <dsp:sp modelId="{864ED7BF-FD88-4DC8-A500-E8ED59819EF0}">
      <dsp:nvSpPr>
        <dsp:cNvPr id="0" name=""/>
        <dsp:cNvSpPr/>
      </dsp:nvSpPr>
      <dsp:spPr>
        <a:xfrm rot="5400000">
          <a:off x="2559212" y="-464213"/>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lang="en-US" sz="2200" kern="1200" smtClean="0"/>
            <a:t>Làm mảnh ảnh Binary</a:t>
          </a:r>
          <a:endParaRPr lang="vi-VN" sz="2200" kern="1200"/>
        </a:p>
      </dsp:txBody>
      <dsp:txXfrm rot="-5400000">
        <a:off x="642836" y="1481302"/>
        <a:ext cx="4400533" cy="538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737386" y="-2094551"/>
          <a:ext cx="596918" cy="4786021"/>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kern="1200" smtClean="0"/>
            <a:t>Chuyển ảnh </a:t>
          </a:r>
          <a:r>
            <a:rPr lang="en-US" sz="2100" b="1" kern="1200" smtClean="0"/>
            <a:t>Grayscale </a:t>
          </a:r>
          <a:r>
            <a:rPr lang="en-US" sz="2100" b="1" kern="1200" smtClean="0"/>
            <a:t>sang Binary</a:t>
          </a:r>
          <a:endParaRPr lang="vi-VN" sz="2100" b="1" kern="1200"/>
        </a:p>
      </dsp:txBody>
      <dsp:txXfrm rot="-5400000">
        <a:off x="642835" y="29139"/>
        <a:ext cx="4756882"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khử nhiễu</a:t>
          </a:r>
          <a:endParaRPr lang="vi-VN" sz="900" kern="1200"/>
        </a:p>
      </dsp:txBody>
      <dsp:txXfrm rot="-5400000">
        <a:off x="1" y="1048096"/>
        <a:ext cx="642835" cy="275501"/>
      </dsp:txXfrm>
    </dsp:sp>
    <dsp:sp modelId="{715A7AA3-792E-4E8B-90E8-4A150754C845}">
      <dsp:nvSpPr>
        <dsp:cNvPr id="0" name=""/>
        <dsp:cNvSpPr/>
      </dsp:nvSpPr>
      <dsp:spPr>
        <a:xfrm rot="5400000">
          <a:off x="2737386" y="-1367873"/>
          <a:ext cx="596918" cy="4786021"/>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i="1" kern="1200" smtClean="0"/>
            <a:t>Khử nhiễu cho ảnh Binary</a:t>
          </a:r>
          <a:endParaRPr lang="vi-VN" sz="2100" i="1" kern="1200"/>
        </a:p>
      </dsp:txBody>
      <dsp:txXfrm rot="-5400000">
        <a:off x="642835" y="755817"/>
        <a:ext cx="4756882"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lấp lỗ trống</a:t>
          </a:r>
          <a:endParaRPr lang="vi-VN" sz="900" kern="1200"/>
        </a:p>
      </dsp:txBody>
      <dsp:txXfrm rot="-5400000">
        <a:off x="1" y="1773582"/>
        <a:ext cx="642835" cy="275501"/>
      </dsp:txXfrm>
    </dsp:sp>
    <dsp:sp modelId="{864ED7BF-FD88-4DC8-A500-E8ED59819EF0}">
      <dsp:nvSpPr>
        <dsp:cNvPr id="0" name=""/>
        <dsp:cNvSpPr/>
      </dsp:nvSpPr>
      <dsp:spPr>
        <a:xfrm rot="5400000">
          <a:off x="2737386" y="-642387"/>
          <a:ext cx="596918" cy="4786021"/>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i="1" kern="1200" smtClean="0"/>
            <a:t>Lấp các lỗ trống giữa các nét chữ</a:t>
          </a:r>
          <a:endParaRPr lang="vi-VN" sz="2100" i="1" kern="1200"/>
        </a:p>
      </dsp:txBody>
      <dsp:txXfrm rot="-5400000">
        <a:off x="642835" y="1481303"/>
        <a:ext cx="4756882" cy="538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559212" y="-1916377"/>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i="1" kern="1200" smtClean="0"/>
            <a:t>Chuyển ảnh </a:t>
          </a:r>
          <a:r>
            <a:rPr lang="en-US" sz="2400" i="1" kern="1200" smtClean="0"/>
            <a:t>Grayscale </a:t>
          </a:r>
          <a:r>
            <a:rPr lang="en-US" sz="2400" i="1" kern="1200" smtClean="0"/>
            <a:t>sang Binary</a:t>
          </a:r>
          <a:endParaRPr lang="vi-VN" sz="2400" i="1" kern="1200"/>
        </a:p>
      </dsp:txBody>
      <dsp:txXfrm rot="-5400000">
        <a:off x="642836" y="29138"/>
        <a:ext cx="440053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khử nhiễu</a:t>
          </a:r>
          <a:endParaRPr lang="vi-VN" sz="900" kern="1200"/>
        </a:p>
      </dsp:txBody>
      <dsp:txXfrm rot="-5400000">
        <a:off x="1" y="1048096"/>
        <a:ext cx="642835" cy="275501"/>
      </dsp:txXfrm>
    </dsp:sp>
    <dsp:sp modelId="{715A7AA3-792E-4E8B-90E8-4A150754C845}">
      <dsp:nvSpPr>
        <dsp:cNvPr id="0" name=""/>
        <dsp:cNvSpPr/>
      </dsp:nvSpPr>
      <dsp:spPr>
        <a:xfrm rot="5400000">
          <a:off x="2559212" y="-1189698"/>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smtClean="0"/>
            <a:t>Khử nhiễu cho ảnh Binary</a:t>
          </a:r>
          <a:endParaRPr lang="vi-VN" sz="2400" b="1" kern="1200"/>
        </a:p>
      </dsp:txBody>
      <dsp:txXfrm rot="-5400000">
        <a:off x="642836" y="755817"/>
        <a:ext cx="440053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lấp lỗ trống</a:t>
          </a:r>
          <a:endParaRPr lang="vi-VN" sz="900" kern="1200"/>
        </a:p>
      </dsp:txBody>
      <dsp:txXfrm rot="-5400000">
        <a:off x="1" y="1773582"/>
        <a:ext cx="642835" cy="275501"/>
      </dsp:txXfrm>
    </dsp:sp>
    <dsp:sp modelId="{864ED7BF-FD88-4DC8-A500-E8ED59819EF0}">
      <dsp:nvSpPr>
        <dsp:cNvPr id="0" name=""/>
        <dsp:cNvSpPr/>
      </dsp:nvSpPr>
      <dsp:spPr>
        <a:xfrm rot="5400000">
          <a:off x="2559212" y="-464213"/>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i="1" kern="1200" smtClean="0"/>
            <a:t>Lấp các lỗ trống giữa các nét chữ</a:t>
          </a:r>
          <a:endParaRPr lang="vi-VN" sz="2400" i="1" kern="1200"/>
        </a:p>
      </dsp:txBody>
      <dsp:txXfrm rot="-5400000">
        <a:off x="642836" y="1481302"/>
        <a:ext cx="4400533" cy="538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559212" y="-1916377"/>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i="1" kern="1200" smtClean="0"/>
            <a:t>Chuyển ảnh </a:t>
          </a:r>
          <a:r>
            <a:rPr lang="en-US" sz="2100" i="1" kern="1200" smtClean="0"/>
            <a:t>Grayscale </a:t>
          </a:r>
          <a:r>
            <a:rPr lang="en-US" sz="2100" i="1" kern="1200" smtClean="0"/>
            <a:t>sang Binary</a:t>
          </a:r>
          <a:endParaRPr lang="vi-VN" sz="2100" i="1" kern="1200"/>
        </a:p>
      </dsp:txBody>
      <dsp:txXfrm rot="-5400000">
        <a:off x="642836" y="29138"/>
        <a:ext cx="440053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khử nhiễu</a:t>
          </a:r>
          <a:endParaRPr lang="vi-VN" sz="900" kern="1200"/>
        </a:p>
      </dsp:txBody>
      <dsp:txXfrm rot="-5400000">
        <a:off x="1" y="1048096"/>
        <a:ext cx="642835" cy="275501"/>
      </dsp:txXfrm>
    </dsp:sp>
    <dsp:sp modelId="{715A7AA3-792E-4E8B-90E8-4A150754C845}">
      <dsp:nvSpPr>
        <dsp:cNvPr id="0" name=""/>
        <dsp:cNvSpPr/>
      </dsp:nvSpPr>
      <dsp:spPr>
        <a:xfrm rot="5400000">
          <a:off x="2559212" y="-1189698"/>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0" i="1" kern="1200" smtClean="0"/>
            <a:t>Khử nhiễu cho ảnh Binary</a:t>
          </a:r>
          <a:endParaRPr lang="vi-VN" sz="2100" b="0" i="1" kern="1200"/>
        </a:p>
      </dsp:txBody>
      <dsp:txXfrm rot="-5400000">
        <a:off x="642836" y="755817"/>
        <a:ext cx="440053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lấp lỗ trống</a:t>
          </a:r>
          <a:endParaRPr lang="vi-VN" sz="900" kern="1200"/>
        </a:p>
      </dsp:txBody>
      <dsp:txXfrm rot="-5400000">
        <a:off x="1" y="1773582"/>
        <a:ext cx="642835" cy="275501"/>
      </dsp:txXfrm>
    </dsp:sp>
    <dsp:sp modelId="{864ED7BF-FD88-4DC8-A500-E8ED59819EF0}">
      <dsp:nvSpPr>
        <dsp:cNvPr id="0" name=""/>
        <dsp:cNvSpPr/>
      </dsp:nvSpPr>
      <dsp:spPr>
        <a:xfrm rot="5400000">
          <a:off x="2559212" y="-464213"/>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b="1" i="1" kern="1200" smtClean="0"/>
            <a:t>Lấp các lỗ trống giữa các nét chữ</a:t>
          </a:r>
          <a:endParaRPr lang="vi-VN" sz="2100" b="1" i="1" kern="1200"/>
        </a:p>
      </dsp:txBody>
      <dsp:txXfrm rot="-5400000">
        <a:off x="642836" y="1481302"/>
        <a:ext cx="4400533" cy="538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757542" y="-2114707"/>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i="1" kern="1200" smtClean="0"/>
            <a:t>Chuyển ảnh </a:t>
          </a:r>
          <a:r>
            <a:rPr lang="en-US" sz="2300" i="1" kern="1200" smtClean="0"/>
            <a:t>Grayscale </a:t>
          </a:r>
          <a:r>
            <a:rPr lang="en-US" sz="2300" i="1" kern="1200" smtClean="0"/>
            <a:t>sang Binary</a:t>
          </a:r>
          <a:endParaRPr lang="vi-VN" sz="2300" i="1" kern="1200"/>
        </a:p>
      </dsp:txBody>
      <dsp:txXfrm rot="-5400000">
        <a:off x="642836" y="29138"/>
        <a:ext cx="479719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tái tạo Opening</a:t>
          </a:r>
          <a:endParaRPr lang="vi-VN" sz="900" kern="1200"/>
        </a:p>
      </dsp:txBody>
      <dsp:txXfrm rot="-5400000">
        <a:off x="1" y="1048096"/>
        <a:ext cx="642835" cy="275501"/>
      </dsp:txXfrm>
    </dsp:sp>
    <dsp:sp modelId="{715A7AA3-792E-4E8B-90E8-4A150754C845}">
      <dsp:nvSpPr>
        <dsp:cNvPr id="0" name=""/>
        <dsp:cNvSpPr/>
      </dsp:nvSpPr>
      <dsp:spPr>
        <a:xfrm rot="5400000">
          <a:off x="2757542" y="-1388028"/>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1" i="0" kern="1200" smtClean="0"/>
            <a:t>Tái tạo Opening cho ảnh Binary</a:t>
          </a:r>
          <a:endParaRPr lang="vi-VN" sz="2300" b="1" i="0" kern="1200"/>
        </a:p>
      </dsp:txBody>
      <dsp:txXfrm rot="-5400000">
        <a:off x="642836" y="755817"/>
        <a:ext cx="479719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làm mỏng</a:t>
          </a:r>
          <a:endParaRPr lang="vi-VN" sz="900" kern="1200"/>
        </a:p>
      </dsp:txBody>
      <dsp:txXfrm rot="-5400000">
        <a:off x="1" y="1773582"/>
        <a:ext cx="642835" cy="275501"/>
      </dsp:txXfrm>
    </dsp:sp>
    <dsp:sp modelId="{864ED7BF-FD88-4DC8-A500-E8ED59819EF0}">
      <dsp:nvSpPr>
        <dsp:cNvPr id="0" name=""/>
        <dsp:cNvSpPr/>
      </dsp:nvSpPr>
      <dsp:spPr>
        <a:xfrm rot="5400000">
          <a:off x="2757542" y="-662543"/>
          <a:ext cx="596918" cy="482633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b="0" i="1" kern="1200" smtClean="0"/>
            <a:t>Làm mảnh ảnh Binary</a:t>
          </a:r>
          <a:endParaRPr lang="vi-VN" sz="2300" b="0" i="1" kern="1200"/>
        </a:p>
      </dsp:txBody>
      <dsp:txXfrm rot="-5400000">
        <a:off x="642836" y="1481302"/>
        <a:ext cx="4797193" cy="5386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D90D-7097-4473-9986-135DDC34B684}">
      <dsp:nvSpPr>
        <dsp:cNvPr id="0" name=""/>
        <dsp:cNvSpPr/>
      </dsp:nvSpPr>
      <dsp:spPr>
        <a:xfrm rot="5400000">
          <a:off x="-137750" y="138943"/>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chuyển đổi</a:t>
          </a:r>
          <a:endParaRPr lang="vi-VN" sz="900" kern="1200"/>
        </a:p>
      </dsp:txBody>
      <dsp:txXfrm rot="-5400000">
        <a:off x="1" y="322611"/>
        <a:ext cx="642835" cy="275501"/>
      </dsp:txXfrm>
    </dsp:sp>
    <dsp:sp modelId="{EA42C3E6-043B-4B9B-99E4-E9B11C05758C}">
      <dsp:nvSpPr>
        <dsp:cNvPr id="0" name=""/>
        <dsp:cNvSpPr/>
      </dsp:nvSpPr>
      <dsp:spPr>
        <a:xfrm rot="5400000">
          <a:off x="2559212" y="-1916377"/>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i="1" kern="1200" smtClean="0"/>
            <a:t>Chuyển ảnh </a:t>
          </a:r>
          <a:r>
            <a:rPr lang="en-US" sz="2400" i="1" kern="1200" smtClean="0"/>
            <a:t>Grayscale </a:t>
          </a:r>
          <a:r>
            <a:rPr lang="en-US" sz="2400" i="1" kern="1200" smtClean="0"/>
            <a:t>sang Binary</a:t>
          </a:r>
          <a:endParaRPr lang="vi-VN" sz="2400" i="1" kern="1200"/>
        </a:p>
      </dsp:txBody>
      <dsp:txXfrm rot="-5400000">
        <a:off x="642836" y="29138"/>
        <a:ext cx="4400533" cy="538640"/>
      </dsp:txXfrm>
    </dsp:sp>
    <dsp:sp modelId="{27E1AEAF-AC53-44B3-876B-BB63DB1F4949}">
      <dsp:nvSpPr>
        <dsp:cNvPr id="0" name=""/>
        <dsp:cNvSpPr/>
      </dsp:nvSpPr>
      <dsp:spPr>
        <a:xfrm rot="5400000">
          <a:off x="-137750" y="864428"/>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tái tạo Opening</a:t>
          </a:r>
          <a:endParaRPr lang="vi-VN" sz="900" kern="1200"/>
        </a:p>
      </dsp:txBody>
      <dsp:txXfrm rot="-5400000">
        <a:off x="1" y="1048096"/>
        <a:ext cx="642835" cy="275501"/>
      </dsp:txXfrm>
    </dsp:sp>
    <dsp:sp modelId="{715A7AA3-792E-4E8B-90E8-4A150754C845}">
      <dsp:nvSpPr>
        <dsp:cNvPr id="0" name=""/>
        <dsp:cNvSpPr/>
      </dsp:nvSpPr>
      <dsp:spPr>
        <a:xfrm rot="5400000">
          <a:off x="2559212" y="-1189698"/>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i="1" kern="1200" smtClean="0"/>
            <a:t>Tái tạo Opening cho ảnh Binary</a:t>
          </a:r>
          <a:endParaRPr lang="vi-VN" sz="2400" i="1" kern="1200"/>
        </a:p>
      </dsp:txBody>
      <dsp:txXfrm rot="-5400000">
        <a:off x="642836" y="755817"/>
        <a:ext cx="4400533" cy="538640"/>
      </dsp:txXfrm>
    </dsp:sp>
    <dsp:sp modelId="{EBFCE638-9460-4220-9177-94D5905FCCDE}">
      <dsp:nvSpPr>
        <dsp:cNvPr id="0" name=""/>
        <dsp:cNvSpPr/>
      </dsp:nvSpPr>
      <dsp:spPr>
        <a:xfrm rot="5400000">
          <a:off x="-137750" y="1589914"/>
          <a:ext cx="918336" cy="642835"/>
        </a:xfrm>
        <a:prstGeom prst="chevron">
          <a:avLst/>
        </a:prstGeom>
        <a:solidFill>
          <a:schemeClr val="accent1">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n-US" sz="900" kern="1200" smtClean="0"/>
            <a:t>Module </a:t>
          </a:r>
          <a:r>
            <a:rPr lang="en-US" sz="900" kern="1200" smtClean="0"/>
            <a:t>làm mỏng</a:t>
          </a:r>
          <a:endParaRPr lang="vi-VN" sz="900" kern="1200"/>
        </a:p>
      </dsp:txBody>
      <dsp:txXfrm rot="-5400000">
        <a:off x="1" y="1773582"/>
        <a:ext cx="642835" cy="275501"/>
      </dsp:txXfrm>
    </dsp:sp>
    <dsp:sp modelId="{864ED7BF-FD88-4DC8-A500-E8ED59819EF0}">
      <dsp:nvSpPr>
        <dsp:cNvPr id="0" name=""/>
        <dsp:cNvSpPr/>
      </dsp:nvSpPr>
      <dsp:spPr>
        <a:xfrm rot="5400000">
          <a:off x="2559212" y="-464213"/>
          <a:ext cx="596918" cy="4429672"/>
        </a:xfrm>
        <a:prstGeom prst="round2Same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b="1" kern="1200" smtClean="0"/>
            <a:t>Làm mảnh ảnh Binary</a:t>
          </a:r>
          <a:endParaRPr lang="vi-VN" sz="2400" b="1" kern="1200"/>
        </a:p>
      </dsp:txBody>
      <dsp:txXfrm rot="-5400000">
        <a:off x="642836" y="1481302"/>
        <a:ext cx="4400533" cy="5386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89D14B-8A0C-495B-BBCD-841907FFA9B9}" type="datetimeFigureOut">
              <a:rPr lang="en-US" smtClean="0"/>
              <a:t>12/18/2015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Xử lý ảnh số và video số</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2A3939-3F79-4C6F-8798-C68DB1B472F8}" type="slidenum">
              <a:rPr lang="en-US" smtClean="0"/>
              <a:t>‹#›</a:t>
            </a:fld>
            <a:endParaRPr lang="en-US"/>
          </a:p>
        </p:txBody>
      </p:sp>
    </p:spTree>
    <p:extLst>
      <p:ext uri="{BB962C8B-B14F-4D97-AF65-F5344CB8AC3E}">
        <p14:creationId xmlns:p14="http://schemas.microsoft.com/office/powerpoint/2010/main" val="38573826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A88BF-8503-44A2-B9DC-3055EAF7EF17}" type="datetimeFigureOut">
              <a:rPr lang="en-US" smtClean="0"/>
              <a:t>12/18/2015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Xử lý ảnh số và video số</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B6D7C-DB05-45C7-82C3-06D0145E9FE2}" type="slidenum">
              <a:rPr lang="en-US" smtClean="0"/>
              <a:t>‹#›</a:t>
            </a:fld>
            <a:endParaRPr lang="en-US"/>
          </a:p>
        </p:txBody>
      </p:sp>
    </p:spTree>
    <p:extLst>
      <p:ext uri="{BB962C8B-B14F-4D97-AF65-F5344CB8AC3E}">
        <p14:creationId xmlns:p14="http://schemas.microsoft.com/office/powerpoint/2010/main" val="36764377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CB6D7C-DB05-45C7-82C3-06D0145E9FE2}" type="slidenum">
              <a:rPr lang="en-US" smtClean="0"/>
              <a:t>1</a:t>
            </a:fld>
            <a:endParaRPr lang="en-US"/>
          </a:p>
        </p:txBody>
      </p:sp>
    </p:spTree>
    <p:extLst>
      <p:ext uri="{BB962C8B-B14F-4D97-AF65-F5344CB8AC3E}">
        <p14:creationId xmlns:p14="http://schemas.microsoft.com/office/powerpoint/2010/main" val="168534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smtClean="0"/>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1C3CEB5B-8E86-4CD5-9F97-E400558BAEC1}" type="datetime1">
              <a:rPr lang="en-US" smtClean="0"/>
              <a:t>12/18/2015</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r>
              <a:rPr lang="en-US" smtClean="0"/>
              <a:t>Xử lý ảnh số và video số</a:t>
            </a:r>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E4D0F972-D31F-4116-9155-286023B1DD66}"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4655707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4CB396-1DBE-4A81-A71B-5D5ACAA2431D}" type="datetime1">
              <a:rPr lang="en-US" smtClean="0"/>
              <a:t>12/18/2015</a:t>
            </a:fld>
            <a:endParaRPr lang="en-US"/>
          </a:p>
        </p:txBody>
      </p:sp>
      <p:sp>
        <p:nvSpPr>
          <p:cNvPr id="5" name="Footer Placeholder 4"/>
          <p:cNvSpPr>
            <a:spLocks noGrp="1"/>
          </p:cNvSpPr>
          <p:nvPr>
            <p:ph type="ftr" sz="quarter" idx="11"/>
          </p:nvPr>
        </p:nvSpPr>
        <p:spPr/>
        <p:txBody>
          <a:bodyPr/>
          <a:lstStyle/>
          <a:p>
            <a:r>
              <a:rPr lang="en-US" smtClean="0"/>
              <a:t>Xử lý ảnh số và video số</a:t>
            </a:r>
            <a:endParaRPr lang="en-US"/>
          </a:p>
        </p:txBody>
      </p:sp>
      <p:sp>
        <p:nvSpPr>
          <p:cNvPr id="6" name="Slide Number Placeholder 5"/>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1930883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5E7280-D15A-4AFC-9DEB-ABD5DF969B05}" type="datetime1">
              <a:rPr lang="en-US" smtClean="0"/>
              <a:t>12/18/2015</a:t>
            </a:fld>
            <a:endParaRPr lang="en-US"/>
          </a:p>
        </p:txBody>
      </p:sp>
      <p:sp>
        <p:nvSpPr>
          <p:cNvPr id="5" name="Footer Placeholder 4"/>
          <p:cNvSpPr>
            <a:spLocks noGrp="1"/>
          </p:cNvSpPr>
          <p:nvPr>
            <p:ph type="ftr" sz="quarter" idx="11"/>
          </p:nvPr>
        </p:nvSpPr>
        <p:spPr/>
        <p:txBody>
          <a:bodyPr/>
          <a:lstStyle/>
          <a:p>
            <a:r>
              <a:rPr lang="en-US" smtClean="0"/>
              <a:t>Xử lý ảnh số và video số</a:t>
            </a:r>
            <a:endParaRPr lang="en-US"/>
          </a:p>
        </p:txBody>
      </p:sp>
      <p:sp>
        <p:nvSpPr>
          <p:cNvPr id="6" name="Slide Number Placeholder 5"/>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180256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DD9403-AF98-481D-B5A6-076758DA7AF8}" type="datetime1">
              <a:rPr lang="en-US" smtClean="0"/>
              <a:t>12/18/2015</a:t>
            </a:fld>
            <a:endParaRPr lang="en-US"/>
          </a:p>
        </p:txBody>
      </p:sp>
      <p:sp>
        <p:nvSpPr>
          <p:cNvPr id="5" name="Footer Placeholder 4"/>
          <p:cNvSpPr>
            <a:spLocks noGrp="1"/>
          </p:cNvSpPr>
          <p:nvPr>
            <p:ph type="ftr" sz="quarter" idx="11"/>
          </p:nvPr>
        </p:nvSpPr>
        <p:spPr/>
        <p:txBody>
          <a:bodyPr/>
          <a:lstStyle/>
          <a:p>
            <a:r>
              <a:rPr lang="en-US" smtClean="0"/>
              <a:t>Xử lý ảnh số và video số</a:t>
            </a:r>
            <a:endParaRPr lang="en-US"/>
          </a:p>
        </p:txBody>
      </p:sp>
      <p:sp>
        <p:nvSpPr>
          <p:cNvPr id="6" name="Slide Number Placeholder 5"/>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111687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1625B26-588C-419B-BB9F-49A4DCDFFAC1}" type="datetime1">
              <a:rPr lang="en-US" smtClean="0"/>
              <a:t>12/18/2015</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r>
              <a:rPr lang="en-US" smtClean="0"/>
              <a:t>Xử lý ảnh số và video số</a:t>
            </a:r>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E4D0F972-D31F-4116-9155-286023B1DD66}"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2924804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FE14C3-9B3C-4B7E-9F20-3FB6FBFD69BC}" type="datetime1">
              <a:rPr lang="en-US" smtClean="0"/>
              <a:t>12/18/2015</a:t>
            </a:fld>
            <a:endParaRPr lang="en-US"/>
          </a:p>
        </p:txBody>
      </p:sp>
      <p:sp>
        <p:nvSpPr>
          <p:cNvPr id="6" name="Footer Placeholder 5"/>
          <p:cNvSpPr>
            <a:spLocks noGrp="1"/>
          </p:cNvSpPr>
          <p:nvPr>
            <p:ph type="ftr" sz="quarter" idx="11"/>
          </p:nvPr>
        </p:nvSpPr>
        <p:spPr/>
        <p:txBody>
          <a:bodyPr/>
          <a:lstStyle/>
          <a:p>
            <a:r>
              <a:rPr lang="en-US" smtClean="0"/>
              <a:t>Xử lý ảnh số và video số</a:t>
            </a:r>
            <a:endParaRPr lang="en-US"/>
          </a:p>
        </p:txBody>
      </p:sp>
      <p:sp>
        <p:nvSpPr>
          <p:cNvPr id="7" name="Slide Number Placeholder 6"/>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306927220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16C000F-735F-4030-AD46-4860B95F6F1B}" type="datetime1">
              <a:rPr lang="en-US" smtClean="0"/>
              <a:t>12/18/2015</a:t>
            </a:fld>
            <a:endParaRPr lang="en-US"/>
          </a:p>
        </p:txBody>
      </p:sp>
      <p:sp>
        <p:nvSpPr>
          <p:cNvPr id="8" name="Footer Placeholder 7"/>
          <p:cNvSpPr>
            <a:spLocks noGrp="1"/>
          </p:cNvSpPr>
          <p:nvPr>
            <p:ph type="ftr" sz="quarter" idx="11"/>
          </p:nvPr>
        </p:nvSpPr>
        <p:spPr/>
        <p:txBody>
          <a:bodyPr/>
          <a:lstStyle/>
          <a:p>
            <a:r>
              <a:rPr lang="en-US" smtClean="0"/>
              <a:t>Xử lý ảnh số và video số</a:t>
            </a:r>
            <a:endParaRPr lang="en-US"/>
          </a:p>
        </p:txBody>
      </p:sp>
      <p:sp>
        <p:nvSpPr>
          <p:cNvPr id="9" name="Slide Number Placeholder 8"/>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281769523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FB1356-CF16-4B06-917B-EF2F269753E4}" type="datetime1">
              <a:rPr lang="en-US" smtClean="0"/>
              <a:t>12/18/2015</a:t>
            </a:fld>
            <a:endParaRPr lang="en-US"/>
          </a:p>
        </p:txBody>
      </p:sp>
      <p:sp>
        <p:nvSpPr>
          <p:cNvPr id="4" name="Footer Placeholder 3"/>
          <p:cNvSpPr>
            <a:spLocks noGrp="1"/>
          </p:cNvSpPr>
          <p:nvPr>
            <p:ph type="ftr" sz="quarter" idx="11"/>
          </p:nvPr>
        </p:nvSpPr>
        <p:spPr/>
        <p:txBody>
          <a:bodyPr/>
          <a:lstStyle/>
          <a:p>
            <a:r>
              <a:rPr lang="en-US" smtClean="0"/>
              <a:t>Xử lý ảnh số và video số</a:t>
            </a:r>
            <a:endParaRPr lang="en-US"/>
          </a:p>
        </p:txBody>
      </p:sp>
      <p:sp>
        <p:nvSpPr>
          <p:cNvPr id="5" name="Slide Number Placeholder 4"/>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3121051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A2E431-0019-40F2-8296-1BAAA8435654}" type="datetime1">
              <a:rPr lang="en-US" smtClean="0"/>
              <a:t>12/18/2015</a:t>
            </a:fld>
            <a:endParaRPr lang="en-US"/>
          </a:p>
        </p:txBody>
      </p:sp>
      <p:sp>
        <p:nvSpPr>
          <p:cNvPr id="3" name="Footer Placeholder 2"/>
          <p:cNvSpPr>
            <a:spLocks noGrp="1"/>
          </p:cNvSpPr>
          <p:nvPr>
            <p:ph type="ftr" sz="quarter" idx="11"/>
          </p:nvPr>
        </p:nvSpPr>
        <p:spPr/>
        <p:txBody>
          <a:bodyPr/>
          <a:lstStyle/>
          <a:p>
            <a:r>
              <a:rPr lang="en-US" smtClean="0"/>
              <a:t>Xử lý ảnh số và video số</a:t>
            </a:r>
            <a:endParaRPr lang="en-US"/>
          </a:p>
        </p:txBody>
      </p:sp>
      <p:sp>
        <p:nvSpPr>
          <p:cNvPr id="4" name="Slide Number Placeholder 3"/>
          <p:cNvSpPr>
            <a:spLocks noGrp="1"/>
          </p:cNvSpPr>
          <p:nvPr>
            <p:ph type="sldNum" sz="quarter" idx="12"/>
          </p:nvPr>
        </p:nvSpPr>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27131548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6F5A6541-1FD0-46C8-AE62-3DA3FE4151B5}" type="datetime1">
              <a:rPr lang="en-US" smtClean="0"/>
              <a:t>12/18/2015</a:t>
            </a:fld>
            <a:endParaRPr lang="en-US"/>
          </a:p>
        </p:txBody>
      </p:sp>
      <p:sp>
        <p:nvSpPr>
          <p:cNvPr id="6" name="Footer Placeholder 5"/>
          <p:cNvSpPr>
            <a:spLocks noGrp="1"/>
          </p:cNvSpPr>
          <p:nvPr>
            <p:ph type="ftr" sz="quarter" idx="11"/>
          </p:nvPr>
        </p:nvSpPr>
        <p:spPr>
          <a:xfrm>
            <a:off x="2103620" y="6375679"/>
            <a:ext cx="3482179" cy="345796"/>
          </a:xfrm>
        </p:spPr>
        <p:txBody>
          <a:bodyPr/>
          <a:lstStyle/>
          <a:p>
            <a:r>
              <a:rPr lang="en-US" smtClean="0"/>
              <a:t>Xử lý ảnh số và video số</a:t>
            </a:r>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E4D0F972-D31F-4116-9155-286023B1DD66}"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9843494"/>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BE41D0E1-9EC6-4556-99C9-B6A95C188C1A}" type="datetime1">
              <a:rPr lang="en-US" smtClean="0"/>
              <a:t>12/18/2015</a:t>
            </a:fld>
            <a:endParaRPr lang="en-US"/>
          </a:p>
        </p:txBody>
      </p:sp>
      <p:sp>
        <p:nvSpPr>
          <p:cNvPr id="6" name="Footer Placeholder 5"/>
          <p:cNvSpPr>
            <a:spLocks noGrp="1"/>
          </p:cNvSpPr>
          <p:nvPr>
            <p:ph type="ftr" sz="quarter" idx="11"/>
          </p:nvPr>
        </p:nvSpPr>
        <p:spPr>
          <a:xfrm>
            <a:off x="2103621" y="6375679"/>
            <a:ext cx="3482178" cy="345796"/>
          </a:xfrm>
        </p:spPr>
        <p:txBody>
          <a:bodyPr/>
          <a:lstStyle/>
          <a:p>
            <a:r>
              <a:rPr lang="en-US" smtClean="0"/>
              <a:t>Xử lý ảnh số và video số</a:t>
            </a:r>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E4D0F972-D31F-4116-9155-286023B1DD66}" type="slidenum">
              <a:rPr lang="en-US" smtClean="0"/>
              <a:t>‹#›</a:t>
            </a:fld>
            <a:endParaRPr lang="en-US"/>
          </a:p>
        </p:txBody>
      </p:sp>
    </p:spTree>
    <p:extLst>
      <p:ext uri="{BB962C8B-B14F-4D97-AF65-F5344CB8AC3E}">
        <p14:creationId xmlns:p14="http://schemas.microsoft.com/office/powerpoint/2010/main" val="100515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2F7D1E5D-1DB8-4CDB-8D6E-DF8CBD3E08CB}" type="datetime1">
              <a:rPr lang="en-US" smtClean="0"/>
              <a:t>12/18/2015</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US" smtClean="0"/>
              <a:t>Xử lý ảnh số và video số</a:t>
            </a:r>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E4D0F972-D31F-4116-9155-286023B1DD66}"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8167133"/>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hf hd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1033993"/>
            <a:ext cx="10318418" cy="4394988"/>
          </a:xfrm>
        </p:spPr>
        <p:txBody>
          <a:bodyPr/>
          <a:lstStyle/>
          <a:p>
            <a:r>
              <a:rPr lang="en-US" sz="4800" b="1" smtClean="0">
                <a:latin typeface="Cambria" panose="02040503050406030204" pitchFamily="18" charset="0"/>
              </a:rPr>
              <a:t>Ứng dụng </a:t>
            </a:r>
            <a:r>
              <a:rPr lang="en-US" sz="4800" b="1" smtClean="0">
                <a:latin typeface="Cambria" panose="02040503050406030204" pitchFamily="18" charset="0"/>
              </a:rPr>
              <a:t>BINARY </a:t>
            </a:r>
            <a:r>
              <a:rPr lang="en-US" sz="4800" b="1" smtClean="0">
                <a:latin typeface="Cambria" panose="02040503050406030204" pitchFamily="18" charset="0"/>
              </a:rPr>
              <a:t>MORPHOLOGICAL </a:t>
            </a:r>
            <a:r>
              <a:rPr lang="en-US" sz="4800" b="1" smtClean="0">
                <a:latin typeface="Cambria" panose="02040503050406030204" pitchFamily="18" charset="0"/>
              </a:rPr>
              <a:t>OPERATOR</a:t>
            </a:r>
            <a:r>
              <a:rPr lang="en-US" sz="4800" b="1">
                <a:latin typeface="Cambria" panose="02040503050406030204" pitchFamily="18" charset="0"/>
              </a:rPr>
              <a:t> </a:t>
            </a:r>
            <a:r>
              <a:rPr lang="en-US" sz="4800" b="1" smtClean="0">
                <a:latin typeface="Cambria" panose="02040503050406030204" pitchFamily="18" charset="0"/>
              </a:rPr>
              <a:t>vào cải Tiến nhận dạng văn bản xưa</a:t>
            </a:r>
            <a:endParaRPr lang="en-US" sz="4800" b="1">
              <a:latin typeface="Cambria" panose="02040503050406030204" pitchFamily="18" charset="0"/>
            </a:endParaRPr>
          </a:p>
        </p:txBody>
      </p:sp>
      <p:sp>
        <p:nvSpPr>
          <p:cNvPr id="3" name="Subtitle 2"/>
          <p:cNvSpPr>
            <a:spLocks noGrp="1"/>
          </p:cNvSpPr>
          <p:nvPr>
            <p:ph type="subTitle" idx="1"/>
          </p:nvPr>
        </p:nvSpPr>
        <p:spPr>
          <a:xfrm>
            <a:off x="2039158" y="5201321"/>
            <a:ext cx="8371389" cy="1625018"/>
          </a:xfrm>
        </p:spPr>
        <p:txBody>
          <a:bodyPr>
            <a:normAutofit/>
          </a:bodyPr>
          <a:lstStyle/>
          <a:p>
            <a:r>
              <a:rPr lang="en-US" smtClean="0">
                <a:latin typeface="Cambria" panose="02040503050406030204" pitchFamily="18" charset="0"/>
              </a:rPr>
              <a:t>-NHÓM RIP-</a:t>
            </a:r>
          </a:p>
          <a:p>
            <a:r>
              <a:rPr lang="en-US" smtClean="0">
                <a:latin typeface="Cambria" panose="02040503050406030204" pitchFamily="18" charset="0"/>
              </a:rPr>
              <a:t>NGUYỄN ĐÌNH AN VINH – 1312699</a:t>
            </a:r>
          </a:p>
          <a:p>
            <a:r>
              <a:rPr lang="en-US" smtClean="0">
                <a:latin typeface="Cambria" panose="02040503050406030204" pitchFamily="18" charset="0"/>
              </a:rPr>
              <a:t>PHẠM NGỌC TUẤN – 1312669</a:t>
            </a:r>
          </a:p>
          <a:p>
            <a:r>
              <a:rPr lang="en-US" smtClean="0">
                <a:latin typeface="Cambria" panose="02040503050406030204" pitchFamily="18" charset="0"/>
              </a:rPr>
              <a:t>LÊ MINH NHỰT - 1312411</a:t>
            </a:r>
            <a:endParaRPr lang="en-US">
              <a:latin typeface="Cambria" panose="02040503050406030204" pitchFamily="18" charset="0"/>
            </a:endParaRPr>
          </a:p>
        </p:txBody>
      </p:sp>
      <p:sp>
        <p:nvSpPr>
          <p:cNvPr id="4" name="Subtitle 2"/>
          <p:cNvSpPr txBox="1">
            <a:spLocks/>
          </p:cNvSpPr>
          <p:nvPr/>
        </p:nvSpPr>
        <p:spPr>
          <a:xfrm>
            <a:off x="1931773" y="94982"/>
            <a:ext cx="8371389" cy="162501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smtClean="0">
                <a:latin typeface="Cambria" panose="02040503050406030204" pitchFamily="18" charset="0"/>
              </a:rPr>
              <a:t>Trường đại học khoa học tự nhiên Tp.HCM</a:t>
            </a:r>
          </a:p>
          <a:p>
            <a:r>
              <a:rPr lang="en-US" smtClean="0">
                <a:latin typeface="Cambria" panose="02040503050406030204" pitchFamily="18" charset="0"/>
              </a:rPr>
              <a:t>Khoa công nghệ thông tin</a:t>
            </a:r>
            <a:endParaRPr lang="en-US">
              <a:latin typeface="Cambria" panose="02040503050406030204" pitchFamily="18" charset="0"/>
            </a:endParaRPr>
          </a:p>
        </p:txBody>
      </p:sp>
    </p:spTree>
    <p:extLst>
      <p:ext uri="{BB962C8B-B14F-4D97-AF65-F5344CB8AC3E}">
        <p14:creationId xmlns:p14="http://schemas.microsoft.com/office/powerpoint/2010/main" val="2892599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1</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10</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cao.</a:t>
            </a: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1403034723"/>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2430421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a:t>
            </a:r>
            <a:r>
              <a:rPr lang="en-US" smtClean="0">
                <a:latin typeface="Segoe UI Black" panose="020B0A02040204020203" pitchFamily="34" charset="0"/>
                <a:ea typeface="Segoe UI Black" panose="020B0A02040204020203" pitchFamily="34" charset="0"/>
                <a:cs typeface="Segoe UI Black" panose="020B0A02040204020203" pitchFamily="34" charset="0"/>
              </a:rPr>
              <a:t>2</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11</a:t>
            </a:fld>
            <a:endParaRPr lang="en-US" sz="1800"/>
          </a:p>
        </p:txBody>
      </p:sp>
      <p:sp>
        <p:nvSpPr>
          <p:cNvPr id="7" name="Content Placeholder 2"/>
          <p:cNvSpPr>
            <a:spLocks noGrp="1"/>
          </p:cNvSpPr>
          <p:nvPr>
            <p:ph idx="1"/>
          </p:nvPr>
        </p:nvSpPr>
        <p:spPr>
          <a:xfrm>
            <a:off x="1518204" y="1236029"/>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a:t>
            </a:r>
            <a:r>
              <a:rPr lang="en-US" sz="2800" b="1" smtClean="0">
                <a:solidFill>
                  <a:schemeClr val="tx1"/>
                </a:solidFill>
                <a:latin typeface="Cambria" panose="02040503050406030204" pitchFamily="18" charset="0"/>
              </a:rPr>
              <a:t>trung bình đến thấp</a:t>
            </a:r>
            <a:r>
              <a:rPr lang="en-US" sz="2800" b="1" smtClean="0">
                <a:solidFill>
                  <a:schemeClr val="tx1"/>
                </a:solidFill>
                <a:latin typeface="Cambria" panose="02040503050406030204" pitchFamily="18" charset="0"/>
              </a:rPr>
              <a:t>.</a:t>
            </a:r>
            <a:endParaRPr lang="en-US" sz="2800" b="1"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3677699137"/>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30091774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1678" y="1304627"/>
                <a:ext cx="10178322" cy="1139779"/>
              </a:xfrm>
            </p:spPr>
            <p:txBody>
              <a:bodyPr>
                <a:noAutofit/>
              </a:bodyPr>
              <a:lstStyle/>
              <a:p>
                <a:pPr algn="just"/>
                <a:r>
                  <a:rPr lang="en-US" sz="2800" b="1" smtClean="0">
                    <a:solidFill>
                      <a:schemeClr val="tx1"/>
                    </a:solidFill>
                    <a:latin typeface="Cambria" panose="02040503050406030204" pitchFamily="18" charset="0"/>
                  </a:rPr>
                  <a:t>Biến đổi trúng hoặc trượt (hit-or-miss)</a:t>
                </a:r>
              </a:p>
              <a:p>
                <a:pPr lvl="1" algn="just">
                  <a:buFont typeface="Wingdings" panose="05000000000000000000" pitchFamily="2" charset="2"/>
                  <a:buChar char="Ø"/>
                </a:pPr>
                <a:r>
                  <a:rPr lang="en-US" sz="2600" smtClean="0">
                    <a:solidFill>
                      <a:schemeClr val="tx1"/>
                    </a:solidFill>
                    <a:latin typeface="Cambria" panose="02040503050406030204" pitchFamily="18" charset="0"/>
                  </a:rPr>
                  <a:t>Với phần tử cấu trúc </a:t>
                </a:r>
                <a14:m>
                  <m:oMath xmlns:m="http://schemas.openxmlformats.org/officeDocument/2006/math">
                    <m:r>
                      <a:rPr lang="en-US" sz="2600" b="0" i="1" smtClean="0">
                        <a:solidFill>
                          <a:schemeClr val="tx1"/>
                        </a:solidFill>
                        <a:latin typeface="Cambria Math" panose="02040503050406030204" pitchFamily="18" charset="0"/>
                      </a:rPr>
                      <m:t>𝐵</m:t>
                    </m:r>
                    <m:r>
                      <a:rPr lang="en-US" sz="2600" b="0" i="1" smtClean="0">
                        <a:solidFill>
                          <a:schemeClr val="tx1"/>
                        </a:solidFill>
                        <a:latin typeface="Cambria Math" panose="02040503050406030204" pitchFamily="18" charset="0"/>
                      </a:rPr>
                      <m:t>=(</m:t>
                    </m:r>
                    <m:sSub>
                      <m:sSubPr>
                        <m:ctrlPr>
                          <a:rPr lang="en-US" sz="2600" b="0" i="1" smtClean="0">
                            <a:solidFill>
                              <a:schemeClr val="tx1"/>
                            </a:solidFill>
                            <a:latin typeface="Cambria Math" panose="02040503050406030204" pitchFamily="18" charset="0"/>
                          </a:rPr>
                        </m:ctrlPr>
                      </m:sSubPr>
                      <m:e>
                        <m:r>
                          <a:rPr lang="en-US" sz="2600" b="0" i="1" smtClean="0">
                            <a:solidFill>
                              <a:schemeClr val="tx1"/>
                            </a:solidFill>
                            <a:latin typeface="Cambria Math" panose="02040503050406030204" pitchFamily="18" charset="0"/>
                          </a:rPr>
                          <m:t>𝐵</m:t>
                        </m:r>
                      </m:e>
                      <m:sub>
                        <m:r>
                          <a:rPr lang="en-US" sz="2600" b="0" i="1" smtClean="0">
                            <a:solidFill>
                              <a:schemeClr val="tx1"/>
                            </a:solidFill>
                            <a:latin typeface="Cambria Math" panose="02040503050406030204" pitchFamily="18" charset="0"/>
                          </a:rPr>
                          <m:t>1</m:t>
                        </m:r>
                      </m:sub>
                    </m:sSub>
                    <m:r>
                      <a:rPr lang="en-US" sz="2600" b="0" i="1" smtClean="0">
                        <a:solidFill>
                          <a:schemeClr val="tx1"/>
                        </a:solidFill>
                        <a:latin typeface="Cambria Math" panose="02040503050406030204" pitchFamily="18" charset="0"/>
                      </a:rPr>
                      <m:t>,</m:t>
                    </m:r>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𝐵</m:t>
                        </m:r>
                      </m:e>
                      <m:sub>
                        <m:r>
                          <a:rPr lang="en-US" sz="2600" b="0" i="1" smtClean="0">
                            <a:solidFill>
                              <a:schemeClr val="tx1"/>
                            </a:solidFill>
                            <a:latin typeface="Cambria Math" panose="02040503050406030204" pitchFamily="18" charset="0"/>
                            <a:ea typeface="Cambria Math" panose="02040503050406030204" pitchFamily="18" charset="0"/>
                          </a:rPr>
                          <m:t>2</m:t>
                        </m:r>
                      </m:sub>
                    </m:sSub>
                    <m:r>
                      <a:rPr lang="en-US" sz="2600" b="0" i="1" smtClean="0">
                        <a:solidFill>
                          <a:schemeClr val="tx1"/>
                        </a:solidFill>
                        <a:latin typeface="Cambria Math" panose="02040503050406030204" pitchFamily="18" charset="0"/>
                        <a:ea typeface="Cambria Math" panose="02040503050406030204" pitchFamily="18" charset="0"/>
                      </a:rPr>
                      <m:t>)</m:t>
                    </m:r>
                  </m:oMath>
                </a14:m>
                <a:r>
                  <a:rPr lang="en-US" sz="2600" smtClean="0">
                    <a:solidFill>
                      <a:schemeClr val="tx1"/>
                    </a:solidFill>
                    <a:latin typeface="Cambria" panose="02040503050406030204" pitchFamily="18" charset="0"/>
                  </a:rPr>
                  <a:t>, biến đổi trúng hoặc trượt được định nghĩa như sau:</a:t>
                </a:r>
              </a:p>
              <a:p>
                <a:pPr marL="0" indent="0" algn="just">
                  <a:buNone/>
                </a:pPr>
                <a:r>
                  <a:rPr lang="en-US" sz="2800" smtClean="0">
                    <a:solidFill>
                      <a:schemeClr val="tx1"/>
                    </a:solidFill>
                    <a:latin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𝐴</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𝐵</m:t>
                    </m:r>
                    <m:r>
                      <a:rPr lang="en-US" sz="2800" b="0" i="1" smtClean="0">
                        <a:solidFill>
                          <a:schemeClr val="tx1"/>
                        </a:solidFill>
                        <a:latin typeface="Cambria Math" panose="02040503050406030204" pitchFamily="18" charset="0"/>
                        <a:ea typeface="Cambria Math" panose="02040503050406030204" pitchFamily="18" charset="0"/>
                      </a:rPr>
                      <m:t>=</m:t>
                    </m:r>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𝐴</m:t>
                        </m:r>
                        <m:r>
                          <a:rPr lang="en-US" sz="2800" b="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𝐵</m:t>
                            </m:r>
                          </m:e>
                          <m:sub>
                            <m:r>
                              <a:rPr lang="en-US" sz="2800" b="0" i="1" smtClean="0">
                                <a:solidFill>
                                  <a:schemeClr val="tx1"/>
                                </a:solidFill>
                                <a:latin typeface="Cambria Math" panose="02040503050406030204" pitchFamily="18" charset="0"/>
                                <a:ea typeface="Cambria Math" panose="02040503050406030204" pitchFamily="18" charset="0"/>
                              </a:rPr>
                              <m:t>1</m:t>
                            </m:r>
                          </m:sub>
                        </m:sSub>
                      </m:e>
                    </m:d>
                    <m:r>
                      <a:rPr lang="en-US" sz="2800" b="0" i="1" smtClean="0">
                        <a:solidFill>
                          <a:schemeClr val="tx1"/>
                        </a:solidFill>
                        <a:latin typeface="Cambria Math" panose="02040503050406030204" pitchFamily="18" charset="0"/>
                        <a:ea typeface="Cambria Math" panose="02040503050406030204" pitchFamily="18" charset="0"/>
                      </a:rPr>
                      <m:t>∩</m:t>
                    </m:r>
                    <m:d>
                      <m:dPr>
                        <m:ctrlPr>
                          <a:rPr lang="en-US" sz="2800" b="0" i="1" smtClean="0">
                            <a:solidFill>
                              <a:schemeClr val="tx1"/>
                            </a:solidFill>
                            <a:latin typeface="Cambria Math" panose="02040503050406030204" pitchFamily="18" charset="0"/>
                            <a:ea typeface="Cambria Math" panose="02040503050406030204" pitchFamily="18" charset="0"/>
                          </a:rPr>
                        </m:ctrlPr>
                      </m:dPr>
                      <m:e>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𝐴</m:t>
                            </m:r>
                          </m:e>
                          <m:sup>
                            <m:r>
                              <a:rPr lang="en-US" sz="2800" b="0" i="1" smtClean="0">
                                <a:solidFill>
                                  <a:schemeClr val="tx1"/>
                                </a:solidFill>
                                <a:latin typeface="Cambria Math" panose="02040503050406030204" pitchFamily="18" charset="0"/>
                                <a:ea typeface="Cambria Math" panose="02040503050406030204" pitchFamily="18" charset="0"/>
                              </a:rPr>
                              <m:t>𝑐</m:t>
                            </m:r>
                          </m:sup>
                        </m:sSup>
                        <m:r>
                          <a:rPr lang="en-US" sz="2800" i="1">
                            <a:solidFill>
                              <a:schemeClr val="tx1"/>
                            </a:solidFill>
                            <a:latin typeface="Cambria Math" panose="02040503050406030204" pitchFamily="18" charset="0"/>
                            <a:ea typeface="Cambria Math" panose="02040503050406030204" pitchFamily="18" charset="0"/>
                          </a:rPr>
                          <m:t>⊖</m:t>
                        </m:r>
                        <m:sSub>
                          <m:sSubPr>
                            <m:ctrlPr>
                              <a:rPr lang="en-US" sz="2800" b="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𝐵</m:t>
                            </m:r>
                          </m:e>
                          <m:sub>
                            <m:r>
                              <a:rPr lang="en-US" sz="2800" b="0" i="1" smtClean="0">
                                <a:solidFill>
                                  <a:schemeClr val="tx1"/>
                                </a:solidFill>
                                <a:latin typeface="Cambria Math" panose="02040503050406030204" pitchFamily="18" charset="0"/>
                                <a:ea typeface="Cambria Math" panose="02040503050406030204" pitchFamily="18" charset="0"/>
                              </a:rPr>
                              <m:t>2</m:t>
                            </m:r>
                          </m:sub>
                        </m:sSub>
                      </m:e>
                    </m:d>
                  </m:oMath>
                </a14:m>
                <a:endParaRPr lang="en-US" sz="2800" b="0" smtClean="0">
                  <a:solidFill>
                    <a:schemeClr val="tx1"/>
                  </a:solidFill>
                  <a:latin typeface="Cambria" panose="02040503050406030204" pitchFamily="18" charset="0"/>
                  <a:ea typeface="Cambria Math" panose="02040503050406030204" pitchFamily="18" charset="0"/>
                </a:endParaRPr>
              </a:p>
              <a:p>
                <a:pPr lvl="1" algn="just">
                  <a:buFont typeface="Wingdings" panose="05000000000000000000" pitchFamily="2" charset="2"/>
                  <a:buChar char="Ø"/>
                </a:pPr>
                <a14:m>
                  <m:oMath xmlns:m="http://schemas.openxmlformats.org/officeDocument/2006/math">
                    <m:r>
                      <m:rPr>
                        <m:nor/>
                      </m:rPr>
                      <a:rPr lang="en-US" sz="2600">
                        <a:solidFill>
                          <a:schemeClr val="tx1"/>
                        </a:solidFill>
                        <a:latin typeface="Cambria" panose="02040503050406030204" pitchFamily="18" charset="0"/>
                      </a:rPr>
                      <m:t>V</m:t>
                    </m:r>
                    <m:r>
                      <m:rPr>
                        <m:nor/>
                      </m:rPr>
                      <a:rPr lang="en-US" sz="2600">
                        <a:solidFill>
                          <a:schemeClr val="tx1"/>
                        </a:solidFill>
                        <a:latin typeface="Cambria" panose="02040503050406030204" pitchFamily="18" charset="0"/>
                      </a:rPr>
                      <m:t>ù</m:t>
                    </m:r>
                    <m:r>
                      <m:rPr>
                        <m:nor/>
                      </m:rPr>
                      <a:rPr lang="en-US" sz="2600">
                        <a:solidFill>
                          <a:schemeClr val="tx1"/>
                        </a:solidFill>
                        <a:latin typeface="Cambria" panose="02040503050406030204" pitchFamily="18" charset="0"/>
                      </a:rPr>
                      <m:t>ng</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xung</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quanh</m:t>
                    </m:r>
                    <m:r>
                      <m:rPr>
                        <m:nor/>
                      </m:rPr>
                      <a:rPr lang="en-US" sz="2600">
                        <a:solidFill>
                          <a:schemeClr val="tx1"/>
                        </a:solidFill>
                        <a:latin typeface="Cambria" panose="02040503050406030204" pitchFamily="18" charset="0"/>
                      </a:rPr>
                      <m:t> đ</m:t>
                    </m:r>
                    <m:r>
                      <m:rPr>
                        <m:nor/>
                      </m:rPr>
                      <a:rPr lang="en-US" sz="2600">
                        <a:solidFill>
                          <a:schemeClr val="tx1"/>
                        </a:solidFill>
                        <a:latin typeface="Cambria" panose="02040503050406030204" pitchFamily="18" charset="0"/>
                      </a:rPr>
                      <m:t>i</m:t>
                    </m:r>
                    <m:r>
                      <m:rPr>
                        <m:nor/>
                      </m:rPr>
                      <a:rPr lang="en-US" sz="2600">
                        <a:solidFill>
                          <a:schemeClr val="tx1"/>
                        </a:solidFill>
                        <a:latin typeface="Cambria" panose="02040503050406030204" pitchFamily="18" charset="0"/>
                      </a:rPr>
                      <m:t>ể</m:t>
                    </m:r>
                    <m:r>
                      <m:rPr>
                        <m:nor/>
                      </m:rPr>
                      <a:rPr lang="en-US" sz="2600">
                        <a:solidFill>
                          <a:schemeClr val="tx1"/>
                        </a:solidFill>
                        <a:latin typeface="Cambria" panose="02040503050406030204" pitchFamily="18" charset="0"/>
                      </a:rPr>
                      <m:t>m</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bi</m:t>
                    </m:r>
                    <m:r>
                      <m:rPr>
                        <m:nor/>
                      </m:rPr>
                      <a:rPr lang="en-US" sz="2600">
                        <a:solidFill>
                          <a:schemeClr val="tx1"/>
                        </a:solidFill>
                        <a:latin typeface="Cambria" panose="02040503050406030204" pitchFamily="18" charset="0"/>
                      </a:rPr>
                      <m:t>ế</m:t>
                    </m:r>
                    <m:r>
                      <m:rPr>
                        <m:nor/>
                      </m:rPr>
                      <a:rPr lang="en-US" sz="2600">
                        <a:solidFill>
                          <a:schemeClr val="tx1"/>
                        </a:solidFill>
                        <a:latin typeface="Cambria" panose="02040503050406030204" pitchFamily="18" charset="0"/>
                      </a:rPr>
                      <m:t>n</m:t>
                    </m:r>
                    <m:r>
                      <m:rPr>
                        <m:nor/>
                      </m:rPr>
                      <a:rPr lang="en-US" sz="2600">
                        <a:solidFill>
                          <a:schemeClr val="tx1"/>
                        </a:solidFill>
                        <a:latin typeface="Cambria" panose="02040503050406030204" pitchFamily="18" charset="0"/>
                      </a:rPr>
                      <m:t> đổ</m:t>
                    </m:r>
                    <m:r>
                      <m:rPr>
                        <m:nor/>
                      </m:rPr>
                      <a:rPr lang="en-US" sz="2600">
                        <a:solidFill>
                          <a:schemeClr val="tx1"/>
                        </a:solidFill>
                        <a:latin typeface="Cambria" panose="02040503050406030204" pitchFamily="18" charset="0"/>
                      </a:rPr>
                      <m:t>i</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gi</m:t>
                    </m:r>
                    <m:r>
                      <m:rPr>
                        <m:nor/>
                      </m:rPr>
                      <a:rPr lang="en-US" sz="2600">
                        <a:solidFill>
                          <a:schemeClr val="tx1"/>
                        </a:solidFill>
                        <a:latin typeface="Cambria" panose="02040503050406030204" pitchFamily="18" charset="0"/>
                      </a:rPr>
                      <m:t>ố</m:t>
                    </m:r>
                    <m:r>
                      <m:rPr>
                        <m:nor/>
                      </m:rPr>
                      <a:rPr lang="en-US" sz="2600">
                        <a:solidFill>
                          <a:schemeClr val="tx1"/>
                        </a:solidFill>
                        <a:latin typeface="Cambria" panose="02040503050406030204" pitchFamily="18" charset="0"/>
                      </a:rPr>
                      <m:t>ng</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v</m:t>
                    </m:r>
                    <m:r>
                      <m:rPr>
                        <m:nor/>
                      </m:rPr>
                      <a:rPr lang="en-US" sz="2600">
                        <a:solidFill>
                          <a:schemeClr val="tx1"/>
                        </a:solidFill>
                        <a:latin typeface="Cambria" panose="02040503050406030204" pitchFamily="18" charset="0"/>
                      </a:rPr>
                      <m:t>ớ</m:t>
                    </m:r>
                    <m:r>
                      <m:rPr>
                        <m:nor/>
                      </m:rPr>
                      <a:rPr lang="en-US" sz="2600">
                        <a:solidFill>
                          <a:schemeClr val="tx1"/>
                        </a:solidFill>
                        <a:latin typeface="Cambria" panose="02040503050406030204" pitchFamily="18" charset="0"/>
                      </a:rPr>
                      <m:t>i</m:t>
                    </m:r>
                    <m:r>
                      <m:rPr>
                        <m:nor/>
                      </m:rPr>
                      <a:rPr lang="en-US" sz="2600">
                        <a:solidFill>
                          <a:schemeClr val="tx1"/>
                        </a:solidFill>
                        <a:latin typeface="Cambria" panose="02040503050406030204" pitchFamily="18" charset="0"/>
                      </a:rPr>
                      <m:t> </m:t>
                    </m:r>
                    <m:sSub>
                      <m:sSubPr>
                        <m:ctrlPr>
                          <a:rPr lang="en-US" sz="2600" i="1">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𝐵</m:t>
                        </m:r>
                      </m:e>
                      <m:sub>
                        <m:r>
                          <a:rPr lang="en-US" sz="2600" i="1">
                            <a:solidFill>
                              <a:schemeClr val="tx1"/>
                            </a:solidFill>
                            <a:latin typeface="Cambria Math" panose="02040503050406030204" pitchFamily="18" charset="0"/>
                          </a:rPr>
                          <m:t>1</m:t>
                        </m:r>
                      </m:sub>
                    </m:sSub>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v</m:t>
                    </m:r>
                    <m:r>
                      <m:rPr>
                        <m:nor/>
                      </m:rPr>
                      <a:rPr lang="en-US" sz="2600">
                        <a:solidFill>
                          <a:schemeClr val="tx1"/>
                        </a:solidFill>
                        <a:latin typeface="Cambria" panose="02040503050406030204" pitchFamily="18" charset="0"/>
                      </a:rPr>
                      <m:t>à </m:t>
                    </m:r>
                    <m:r>
                      <m:rPr>
                        <m:nor/>
                      </m:rPr>
                      <a:rPr lang="en-US" sz="2600">
                        <a:solidFill>
                          <a:schemeClr val="tx1"/>
                        </a:solidFill>
                        <a:latin typeface="Cambria" panose="02040503050406030204" pitchFamily="18" charset="0"/>
                      </a:rPr>
                      <m:t>v</m:t>
                    </m:r>
                    <m:r>
                      <m:rPr>
                        <m:nor/>
                      </m:rPr>
                      <a:rPr lang="en-US" sz="2600">
                        <a:solidFill>
                          <a:schemeClr val="tx1"/>
                        </a:solidFill>
                        <a:latin typeface="Cambria" panose="02040503050406030204" pitchFamily="18" charset="0"/>
                      </a:rPr>
                      <m:t>ù</m:t>
                    </m:r>
                    <m:r>
                      <m:rPr>
                        <m:nor/>
                      </m:rPr>
                      <a:rPr lang="en-US" sz="2600">
                        <a:solidFill>
                          <a:schemeClr val="tx1"/>
                        </a:solidFill>
                        <a:latin typeface="Cambria" panose="02040503050406030204" pitchFamily="18" charset="0"/>
                      </a:rPr>
                      <m:t>ng</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b</m:t>
                    </m:r>
                    <m:r>
                      <m:rPr>
                        <m:nor/>
                      </m:rPr>
                      <a:rPr lang="en-US" sz="2600">
                        <a:solidFill>
                          <a:schemeClr val="tx1"/>
                        </a:solidFill>
                        <a:latin typeface="Cambria" panose="02040503050406030204" pitchFamily="18" charset="0"/>
                      </a:rPr>
                      <m:t>ù </m:t>
                    </m:r>
                    <m:r>
                      <m:rPr>
                        <m:nor/>
                      </m:rPr>
                      <a:rPr lang="en-US" sz="2600">
                        <a:solidFill>
                          <a:schemeClr val="tx1"/>
                        </a:solidFill>
                        <a:latin typeface="Cambria" panose="02040503050406030204" pitchFamily="18" charset="0"/>
                      </a:rPr>
                      <m:t>c</m:t>
                    </m:r>
                    <m:r>
                      <m:rPr>
                        <m:nor/>
                      </m:rPr>
                      <a:rPr lang="en-US" sz="2600">
                        <a:solidFill>
                          <a:schemeClr val="tx1"/>
                        </a:solidFill>
                        <a:latin typeface="Cambria" panose="02040503050406030204" pitchFamily="18" charset="0"/>
                      </a:rPr>
                      <m:t>ủ</m:t>
                    </m:r>
                    <m:r>
                      <m:rPr>
                        <m:nor/>
                      </m:rPr>
                      <a:rPr lang="en-US" sz="2600">
                        <a:solidFill>
                          <a:schemeClr val="tx1"/>
                        </a:solidFill>
                        <a:latin typeface="Cambria" panose="02040503050406030204" pitchFamily="18" charset="0"/>
                      </a:rPr>
                      <m:t>a</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n</m:t>
                    </m:r>
                    <m:r>
                      <m:rPr>
                        <m:nor/>
                      </m:rPr>
                      <a:rPr lang="en-US" sz="2600">
                        <a:solidFill>
                          <a:schemeClr val="tx1"/>
                        </a:solidFill>
                        <a:latin typeface="Cambria" panose="02040503050406030204" pitchFamily="18" charset="0"/>
                      </a:rPr>
                      <m:t>ó </m:t>
                    </m:r>
                    <m:r>
                      <m:rPr>
                        <m:nor/>
                      </m:rPr>
                      <a:rPr lang="en-US" sz="2600">
                        <a:solidFill>
                          <a:schemeClr val="tx1"/>
                        </a:solidFill>
                        <a:latin typeface="Cambria" panose="02040503050406030204" pitchFamily="18" charset="0"/>
                      </a:rPr>
                      <m:t>gi</m:t>
                    </m:r>
                    <m:r>
                      <m:rPr>
                        <m:nor/>
                      </m:rPr>
                      <a:rPr lang="en-US" sz="2600">
                        <a:solidFill>
                          <a:schemeClr val="tx1"/>
                        </a:solidFill>
                        <a:latin typeface="Cambria" panose="02040503050406030204" pitchFamily="18" charset="0"/>
                      </a:rPr>
                      <m:t>ố</m:t>
                    </m:r>
                    <m:r>
                      <m:rPr>
                        <m:nor/>
                      </m:rPr>
                      <a:rPr lang="en-US" sz="2600">
                        <a:solidFill>
                          <a:schemeClr val="tx1"/>
                        </a:solidFill>
                        <a:latin typeface="Cambria" panose="02040503050406030204" pitchFamily="18" charset="0"/>
                      </a:rPr>
                      <m:t>ng</m:t>
                    </m:r>
                    <m:r>
                      <m:rPr>
                        <m:nor/>
                      </m:rPr>
                      <a:rPr lang="en-US" sz="2600">
                        <a:solidFill>
                          <a:schemeClr val="tx1"/>
                        </a:solidFill>
                        <a:latin typeface="Cambria" panose="02040503050406030204" pitchFamily="18" charset="0"/>
                      </a:rPr>
                      <m:t> </m:t>
                    </m:r>
                    <m:r>
                      <m:rPr>
                        <m:nor/>
                      </m:rPr>
                      <a:rPr lang="en-US" sz="2600">
                        <a:solidFill>
                          <a:schemeClr val="tx1"/>
                        </a:solidFill>
                        <a:latin typeface="Cambria" panose="02040503050406030204" pitchFamily="18" charset="0"/>
                      </a:rPr>
                      <m:t>v</m:t>
                    </m:r>
                    <m:r>
                      <m:rPr>
                        <m:nor/>
                      </m:rPr>
                      <a:rPr lang="en-US" sz="2600">
                        <a:solidFill>
                          <a:schemeClr val="tx1"/>
                        </a:solidFill>
                        <a:latin typeface="Cambria" panose="02040503050406030204" pitchFamily="18" charset="0"/>
                      </a:rPr>
                      <m:t>ớ</m:t>
                    </m:r>
                    <m:r>
                      <m:rPr>
                        <m:nor/>
                      </m:rPr>
                      <a:rPr lang="en-US" sz="2600">
                        <a:solidFill>
                          <a:schemeClr val="tx1"/>
                        </a:solidFill>
                        <a:latin typeface="Cambria" panose="02040503050406030204" pitchFamily="18" charset="0"/>
                      </a:rPr>
                      <m:t>i</m:t>
                    </m:r>
                    <m:r>
                      <m:rPr>
                        <m:nor/>
                      </m:rPr>
                      <a:rPr lang="en-US" sz="2600">
                        <a:solidFill>
                          <a:schemeClr val="tx1"/>
                        </a:solidFill>
                        <a:latin typeface="Cambria" panose="02040503050406030204" pitchFamily="18" charset="0"/>
                      </a:rPr>
                      <m:t> </m:t>
                    </m:r>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i="1">
                            <a:solidFill>
                              <a:schemeClr val="tx1"/>
                            </a:solidFill>
                            <a:latin typeface="Cambria Math" panose="02040503050406030204" pitchFamily="18" charset="0"/>
                            <a:ea typeface="Cambria Math" panose="02040503050406030204" pitchFamily="18" charset="0"/>
                          </a:rPr>
                          <m:t>2</m:t>
                        </m:r>
                      </m:sub>
                    </m:sSub>
                    <m:r>
                      <m:rPr>
                        <m:nor/>
                      </m:rPr>
                      <a:rPr lang="en-US" sz="2600">
                        <a:solidFill>
                          <a:schemeClr val="tx1"/>
                        </a:solidFill>
                        <a:latin typeface="Cambria" panose="02040503050406030204" pitchFamily="18" charset="0"/>
                      </a:rPr>
                      <m:t>.</m:t>
                    </m:r>
                  </m:oMath>
                </a14:m>
                <a:endParaRPr lang="en-US" sz="2600" i="1" smtClean="0">
                  <a:solidFill>
                    <a:schemeClr val="tx1"/>
                  </a:solidFill>
                  <a:latin typeface="Cambria Math" panose="02040503050406030204" pitchFamily="18" charset="0"/>
                </a:endParaRPr>
              </a:p>
              <a:p>
                <a:pPr lvl="1" algn="just">
                  <a:buFont typeface="Wingdings" panose="05000000000000000000" pitchFamily="2" charset="2"/>
                  <a:buChar char="Ø"/>
                </a:pPr>
                <a14:m>
                  <m:oMath xmlns:m="http://schemas.openxmlformats.org/officeDocument/2006/math">
                    <m:sSub>
                      <m:sSubPr>
                        <m:ctrlPr>
                          <a:rPr lang="en-US" sz="2600" i="1" smtClean="0">
                            <a:solidFill>
                              <a:schemeClr val="tx1"/>
                            </a:solidFill>
                            <a:latin typeface="Cambria Math" panose="02040503050406030204" pitchFamily="18" charset="0"/>
                          </a:rPr>
                        </m:ctrlPr>
                      </m:sSubPr>
                      <m:e>
                        <m:r>
                          <a:rPr lang="en-US" sz="2600" i="1">
                            <a:solidFill>
                              <a:schemeClr val="tx1"/>
                            </a:solidFill>
                            <a:latin typeface="Cambria Math" panose="02040503050406030204" pitchFamily="18" charset="0"/>
                          </a:rPr>
                          <m:t>𝐵</m:t>
                        </m:r>
                      </m:e>
                      <m:sub>
                        <m:r>
                          <a:rPr lang="en-US" sz="2600" i="1">
                            <a:solidFill>
                              <a:schemeClr val="tx1"/>
                            </a:solidFill>
                            <a:latin typeface="Cambria Math" panose="02040503050406030204" pitchFamily="18" charset="0"/>
                          </a:rPr>
                          <m:t>1</m:t>
                        </m:r>
                      </m:sub>
                    </m:sSub>
                  </m:oMath>
                </a14:m>
                <a:r>
                  <a:rPr lang="en-US" sz="2600" smtClean="0">
                    <a:solidFill>
                      <a:schemeClr val="tx1"/>
                    </a:solidFill>
                    <a:latin typeface="Cambria" panose="02040503050406030204" pitchFamily="18" charset="0"/>
                  </a:rPr>
                  <a:t> và </a:t>
                </a:r>
                <a14:m>
                  <m:oMath xmlns:m="http://schemas.openxmlformats.org/officeDocument/2006/math">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i="1">
                            <a:solidFill>
                              <a:schemeClr val="tx1"/>
                            </a:solidFill>
                            <a:latin typeface="Cambria Math" panose="02040503050406030204" pitchFamily="18" charset="0"/>
                            <a:ea typeface="Cambria Math" panose="02040503050406030204" pitchFamily="18" charset="0"/>
                          </a:rPr>
                          <m:t>2</m:t>
                        </m:r>
                      </m:sub>
                    </m:sSub>
                  </m:oMath>
                </a14:m>
                <a:r>
                  <a:rPr lang="en-US" sz="2600" smtClean="0">
                    <a:solidFill>
                      <a:schemeClr val="tx1"/>
                    </a:solidFill>
                    <a:latin typeface="Cambria" panose="02040503050406030204" pitchFamily="18" charset="0"/>
                  </a:rPr>
                  <a:t> thường được ghép vào một hình vuông, ô thuộc </a:t>
                </a:r>
                <a14:m>
                  <m:oMath xmlns:m="http://schemas.openxmlformats.org/officeDocument/2006/math">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b="0" i="1" smtClean="0">
                            <a:solidFill>
                              <a:schemeClr val="tx1"/>
                            </a:solidFill>
                            <a:latin typeface="Cambria Math" panose="02040503050406030204" pitchFamily="18" charset="0"/>
                            <a:ea typeface="Cambria Math" panose="02040503050406030204" pitchFamily="18" charset="0"/>
                          </a:rPr>
                          <m:t>1</m:t>
                        </m:r>
                      </m:sub>
                    </m:sSub>
                  </m:oMath>
                </a14:m>
                <a:r>
                  <a:rPr lang="en-US" sz="2600" smtClean="0">
                    <a:solidFill>
                      <a:schemeClr val="tx1"/>
                    </a:solidFill>
                    <a:latin typeface="Cambria" panose="02040503050406030204" pitchFamily="18" charset="0"/>
                  </a:rPr>
                  <a:t> ký hiệu </a:t>
                </a:r>
                <a:r>
                  <a:rPr lang="en-US" sz="2600" smtClean="0">
                    <a:solidFill>
                      <a:schemeClr val="tx1"/>
                    </a:solidFill>
                    <a:latin typeface="Cambria" panose="02040503050406030204" pitchFamily="18" charset="0"/>
                  </a:rPr>
                  <a:t>1 </a:t>
                </a:r>
                <a:r>
                  <a:rPr lang="en-US" sz="2600" smtClean="0">
                    <a:solidFill>
                      <a:schemeClr val="tx1"/>
                    </a:solidFill>
                    <a:latin typeface="Cambria" panose="02040503050406030204" pitchFamily="18" charset="0"/>
                  </a:rPr>
                  <a:t>và ô thuộc </a:t>
                </a:r>
                <a14:m>
                  <m:oMath xmlns:m="http://schemas.openxmlformats.org/officeDocument/2006/math">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i="1">
                            <a:solidFill>
                              <a:schemeClr val="tx1"/>
                            </a:solidFill>
                            <a:latin typeface="Cambria Math" panose="02040503050406030204" pitchFamily="18" charset="0"/>
                            <a:ea typeface="Cambria Math" panose="02040503050406030204" pitchFamily="18" charset="0"/>
                          </a:rPr>
                          <m:t>2</m:t>
                        </m:r>
                      </m:sub>
                    </m:sSub>
                  </m:oMath>
                </a14:m>
                <a:r>
                  <a:rPr lang="en-US" sz="2600" smtClean="0">
                    <a:solidFill>
                      <a:schemeClr val="tx1"/>
                    </a:solidFill>
                    <a:latin typeface="Cambria" panose="02040503050406030204" pitchFamily="18" charset="0"/>
                  </a:rPr>
                  <a:t> ký hiệu -</a:t>
                </a:r>
                <a:r>
                  <a:rPr lang="en-US" sz="2600" smtClean="0">
                    <a:solidFill>
                      <a:schemeClr val="tx1"/>
                    </a:solidFill>
                    <a:latin typeface="Cambria" panose="02040503050406030204" pitchFamily="18" charset="0"/>
                  </a:rPr>
                  <a:t>1 (hoặc 0), còn lại là 0 (hoặc X), </a:t>
                </a:r>
                <a:r>
                  <a:rPr lang="en-US" sz="2600" smtClean="0">
                    <a:solidFill>
                      <a:schemeClr val="tx1"/>
                    </a:solidFill>
                    <a:latin typeface="Cambria" panose="02040503050406030204" pitchFamily="18" charset="0"/>
                  </a:rPr>
                  <a:t>tâm của </a:t>
                </a:r>
                <a14:m>
                  <m:oMath xmlns:m="http://schemas.openxmlformats.org/officeDocument/2006/math">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b="0" i="1" smtClean="0">
                            <a:solidFill>
                              <a:schemeClr val="tx1"/>
                            </a:solidFill>
                            <a:latin typeface="Cambria Math" panose="02040503050406030204" pitchFamily="18" charset="0"/>
                            <a:ea typeface="Cambria Math" panose="02040503050406030204" pitchFamily="18" charset="0"/>
                          </a:rPr>
                          <m:t>1</m:t>
                        </m:r>
                      </m:sub>
                    </m:sSub>
                  </m:oMath>
                </a14:m>
                <a:r>
                  <a:rPr lang="en-US" sz="2600" smtClean="0">
                    <a:solidFill>
                      <a:schemeClr val="tx1"/>
                    </a:solidFill>
                    <a:latin typeface="Cambria" panose="02040503050406030204" pitchFamily="18" charset="0"/>
                  </a:rPr>
                  <a:t> và </a:t>
                </a:r>
                <a14:m>
                  <m:oMath xmlns:m="http://schemas.openxmlformats.org/officeDocument/2006/math">
                    <m:sSub>
                      <m:sSubPr>
                        <m:ctrlPr>
                          <a:rPr lang="en-US" sz="2600" i="1">
                            <a:solidFill>
                              <a:schemeClr val="tx1"/>
                            </a:solidFill>
                            <a:latin typeface="Cambria Math" panose="02040503050406030204" pitchFamily="18" charset="0"/>
                            <a:ea typeface="Cambria Math" panose="02040503050406030204" pitchFamily="18" charset="0"/>
                          </a:rPr>
                        </m:ctrlPr>
                      </m:sSubPr>
                      <m:e>
                        <m:r>
                          <a:rPr lang="en-US" sz="2600" i="1">
                            <a:solidFill>
                              <a:schemeClr val="tx1"/>
                            </a:solidFill>
                            <a:latin typeface="Cambria Math" panose="02040503050406030204" pitchFamily="18" charset="0"/>
                            <a:ea typeface="Cambria Math" panose="02040503050406030204" pitchFamily="18" charset="0"/>
                          </a:rPr>
                          <m:t>𝐵</m:t>
                        </m:r>
                      </m:e>
                      <m:sub>
                        <m:r>
                          <a:rPr lang="en-US" sz="2600" i="1">
                            <a:solidFill>
                              <a:schemeClr val="tx1"/>
                            </a:solidFill>
                            <a:latin typeface="Cambria Math" panose="02040503050406030204" pitchFamily="18" charset="0"/>
                            <a:ea typeface="Cambria Math" panose="02040503050406030204" pitchFamily="18" charset="0"/>
                          </a:rPr>
                          <m:t>2</m:t>
                        </m:r>
                      </m:sub>
                    </m:sSub>
                  </m:oMath>
                </a14:m>
                <a:r>
                  <a:rPr lang="en-US" sz="2600" smtClean="0">
                    <a:solidFill>
                      <a:schemeClr val="tx1"/>
                    </a:solidFill>
                    <a:latin typeface="Cambria" panose="02040503050406030204" pitchFamily="18" charset="0"/>
                  </a:rPr>
                  <a:t> là tâm hình vuông.</a:t>
                </a:r>
              </a:p>
              <a:p>
                <a:pPr marL="0" indent="0" algn="just">
                  <a:buNone/>
                </a:pPr>
                <a:r>
                  <a:rPr lang="en-US" sz="2800">
                    <a:solidFill>
                      <a:schemeClr val="tx1"/>
                    </a:solidFill>
                    <a:latin typeface="Cambria" panose="02040503050406030204" pitchFamily="18" charset="0"/>
                  </a:rPr>
                  <a:t>	</a:t>
                </a:r>
                <a:endParaRPr lang="en-US" sz="2800" smtClean="0">
                  <a:solidFill>
                    <a:schemeClr val="tx1"/>
                  </a:solidFill>
                  <a:latin typeface="Cambria"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1678" y="1304627"/>
                <a:ext cx="10178322" cy="1139779"/>
              </a:xfrm>
              <a:blipFill rotWithShape="0">
                <a:blip r:embed="rId2"/>
                <a:stretch>
                  <a:fillRect l="-1078" t="-4813" r="-1078" b="-298930"/>
                </a:stretch>
              </a:blipFill>
            </p:spPr>
            <p:txBody>
              <a:bodyPr/>
              <a:lstStyle/>
              <a:p>
                <a:r>
                  <a:rPr lang="vi-VN">
                    <a:noFill/>
                  </a:rPr>
                  <a:t> </a:t>
                </a:r>
              </a:p>
            </p:txBody>
          </p:sp>
        </mc:Fallback>
      </mc:AlternateContent>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12</a:t>
            </a:fld>
            <a:endParaRPr lang="en-US" sz="1800"/>
          </a:p>
        </p:txBody>
      </p:sp>
    </p:spTree>
    <p:extLst>
      <p:ext uri="{BB962C8B-B14F-4D97-AF65-F5344CB8AC3E}">
        <p14:creationId xmlns:p14="http://schemas.microsoft.com/office/powerpoint/2010/main" val="396441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13</a:t>
            </a:fld>
            <a:endParaRPr lang="en-US" sz="1800"/>
          </a:p>
        </p:txBody>
      </p:sp>
      <p:pic>
        <p:nvPicPr>
          <p:cNvPr id="7" name="Picture 6"/>
          <p:cNvPicPr>
            <a:picLocks noChangeAspect="1"/>
          </p:cNvPicPr>
          <p:nvPr/>
        </p:nvPicPr>
        <p:blipFill>
          <a:blip r:embed="rId2"/>
          <a:stretch>
            <a:fillRect/>
          </a:stretch>
        </p:blipFill>
        <p:spPr>
          <a:xfrm>
            <a:off x="2595235" y="1627391"/>
            <a:ext cx="6911653" cy="4253913"/>
          </a:xfrm>
          <a:prstGeom prst="rect">
            <a:avLst/>
          </a:prstGeom>
        </p:spPr>
      </p:pic>
      <p:sp>
        <p:nvSpPr>
          <p:cNvPr id="8" name="Content Placeholder 2"/>
          <p:cNvSpPr>
            <a:spLocks noGrp="1"/>
          </p:cNvSpPr>
          <p:nvPr>
            <p:ph idx="1"/>
          </p:nvPr>
        </p:nvSpPr>
        <p:spPr>
          <a:xfrm>
            <a:off x="3196386" y="5881304"/>
            <a:ext cx="10178322" cy="1139779"/>
          </a:xfrm>
        </p:spPr>
        <p:txBody>
          <a:bodyPr>
            <a:noAutofit/>
          </a:bodyPr>
          <a:lstStyle/>
          <a:p>
            <a:pPr marL="0" indent="0" algn="just">
              <a:buNone/>
            </a:pPr>
            <a:r>
              <a:rPr lang="en-US" sz="2800" b="1" smtClean="0">
                <a:solidFill>
                  <a:schemeClr val="tx1"/>
                </a:solidFill>
                <a:latin typeface="Cambria" panose="02040503050406030204" pitchFamily="18" charset="0"/>
              </a:rPr>
              <a:t>Minh họa biến đổi trúng hoặc trượt</a:t>
            </a:r>
          </a:p>
        </p:txBody>
      </p:sp>
    </p:spTree>
    <p:extLst>
      <p:ext uri="{BB962C8B-B14F-4D97-AF65-F5344CB8AC3E}">
        <p14:creationId xmlns:p14="http://schemas.microsoft.com/office/powerpoint/2010/main" val="4187778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78794" y="1128451"/>
                <a:ext cx="10451206" cy="1139779"/>
              </a:xfrm>
            </p:spPr>
            <p:txBody>
              <a:bodyPr>
                <a:noAutofit/>
              </a:bodyPr>
              <a:lstStyle/>
              <a:p>
                <a:pPr algn="just"/>
                <a:r>
                  <a:rPr lang="en-US" sz="2800" b="1" smtClean="0">
                    <a:solidFill>
                      <a:schemeClr val="tx1"/>
                    </a:solidFill>
                    <a:latin typeface="Cambria" panose="02040503050406030204" pitchFamily="18" charset="0"/>
                  </a:rPr>
                  <a:t>Làm mảnh (Thinning)</a:t>
                </a:r>
              </a:p>
              <a:p>
                <a:pPr lvl="1" algn="just">
                  <a:buFont typeface="Wingdings" panose="05000000000000000000" pitchFamily="2" charset="2"/>
                  <a:buChar char="Ø"/>
                </a:pPr>
                <a:r>
                  <a:rPr lang="en-US" sz="2600" smtClean="0">
                    <a:solidFill>
                      <a:schemeClr val="tx1"/>
                    </a:solidFill>
                    <a:latin typeface="Cambria" panose="02040503050406030204" pitchFamily="18" charset="0"/>
                  </a:rPr>
                  <a:t>Làm mảnh </a:t>
                </a:r>
                <a14:m>
                  <m:oMath xmlns:m="http://schemas.openxmlformats.org/officeDocument/2006/math">
                    <m:r>
                      <a:rPr lang="en-US" sz="2600" i="1">
                        <a:solidFill>
                          <a:schemeClr val="tx1"/>
                        </a:solidFill>
                        <a:latin typeface="Cambria Math" panose="02040503050406030204" pitchFamily="18" charset="0"/>
                      </a:rPr>
                      <m:t>𝐴</m:t>
                    </m:r>
                  </m:oMath>
                </a14:m>
                <a:r>
                  <a:rPr lang="en-US" sz="2600" smtClean="0">
                    <a:solidFill>
                      <a:schemeClr val="tx1"/>
                    </a:solidFill>
                    <a:latin typeface="Cambria" panose="02040503050406030204" pitchFamily="18" charset="0"/>
                  </a:rPr>
                  <a:t> bởi phần tử cấu trúc </a:t>
                </a:r>
                <a14:m>
                  <m:oMath xmlns:m="http://schemas.openxmlformats.org/officeDocument/2006/math">
                    <m:r>
                      <a:rPr lang="en-US" sz="2600" b="0" i="1" smtClean="0">
                        <a:solidFill>
                          <a:schemeClr val="tx1"/>
                        </a:solidFill>
                        <a:latin typeface="Cambria Math" panose="02040503050406030204" pitchFamily="18" charset="0"/>
                      </a:rPr>
                      <m:t>𝐵</m:t>
                    </m:r>
                  </m:oMath>
                </a14:m>
                <a:r>
                  <a:rPr lang="en-US" sz="2600" smtClean="0">
                    <a:solidFill>
                      <a:schemeClr val="tx1"/>
                    </a:solidFill>
                    <a:latin typeface="Cambria" panose="02040503050406030204" pitchFamily="18" charset="0"/>
                  </a:rPr>
                  <a:t> được định nghĩa như sau:</a:t>
                </a:r>
              </a:p>
              <a:p>
                <a:pPr marL="0" indent="0" algn="just">
                  <a:buNone/>
                </a:pPr>
                <a:r>
                  <a:rPr lang="en-US" sz="2800">
                    <a:solidFill>
                      <a:schemeClr val="tx1"/>
                    </a:solidFill>
                    <a:latin typeface="Cambria" panose="02040503050406030204" pitchFamily="18" charset="0"/>
                  </a:rPr>
                  <a:t>	</a:t>
                </a:r>
                <a:r>
                  <a:rPr lang="en-US" sz="2800" smtClean="0">
                    <a:solidFill>
                      <a:schemeClr val="tx1"/>
                    </a:solidFill>
                    <a:latin typeface="Cambria" panose="02040503050406030204" pitchFamily="18" charset="0"/>
                  </a:rPr>
                  <a:t>	</a:t>
                </a:r>
                <a14:m>
                  <m:oMath xmlns:m="http://schemas.openxmlformats.org/officeDocument/2006/math">
                    <m:r>
                      <a:rPr lang="en-US" sz="2800" b="0" i="1" smtClean="0">
                        <a:solidFill>
                          <a:schemeClr val="tx1"/>
                        </a:solidFill>
                        <a:latin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𝐵</m:t>
                    </m:r>
                    <m:r>
                      <a:rPr lang="en-US" sz="2800" b="0" i="1" smtClean="0">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𝐴</m:t>
                    </m:r>
                    <m:r>
                      <a:rPr lang="en-US" sz="2800" b="0" i="1" smtClean="0">
                        <a:solidFill>
                          <a:schemeClr val="tx1"/>
                        </a:solidFill>
                        <a:latin typeface="Cambria Math" panose="02040503050406030204" pitchFamily="18" charset="0"/>
                        <a:ea typeface="Cambria Math" panose="02040503050406030204" pitchFamily="18" charset="0"/>
                      </a:rPr>
                      <m:t>−</m:t>
                    </m:r>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𝐵</m:t>
                        </m:r>
                      </m:e>
                    </m:d>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d>
                          <m:dPr>
                            <m:ctrlPr>
                              <a:rPr lang="en-US" sz="2800" i="1">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r>
                              <a:rPr lang="en-US" sz="2800" b="0" i="1" smtClean="0">
                                <a:solidFill>
                                  <a:schemeClr val="tx1"/>
                                </a:solidFill>
                                <a:latin typeface="Cambria Math" panose="02040503050406030204" pitchFamily="18" charset="0"/>
                                <a:ea typeface="Cambria Math" panose="02040503050406030204" pitchFamily="18" charset="0"/>
                              </a:rPr>
                              <m:t>𝐵</m:t>
                            </m:r>
                          </m:e>
                        </m:d>
                      </m:e>
                      <m:sup>
                        <m:r>
                          <a:rPr lang="en-US" sz="2800" b="0" i="1" smtClean="0">
                            <a:solidFill>
                              <a:schemeClr val="tx1"/>
                            </a:solidFill>
                            <a:latin typeface="Cambria Math" panose="02040503050406030204" pitchFamily="18" charset="0"/>
                            <a:ea typeface="Cambria Math" panose="02040503050406030204" pitchFamily="18" charset="0"/>
                          </a:rPr>
                          <m:t>𝑐</m:t>
                        </m:r>
                      </m:sup>
                    </m:sSup>
                  </m:oMath>
                </a14:m>
                <a:endParaRPr lang="en-US" sz="2800" smtClean="0">
                  <a:solidFill>
                    <a:schemeClr val="tx1"/>
                  </a:solidFill>
                  <a:latin typeface="Cambria" panose="02040503050406030204" pitchFamily="18" charset="0"/>
                </a:endParaRPr>
              </a:p>
              <a:p>
                <a:pPr lvl="1" algn="just">
                  <a:buFont typeface="Wingdings" panose="05000000000000000000" pitchFamily="2" charset="2"/>
                  <a:buChar char="Ø"/>
                </a:pPr>
                <a:r>
                  <a:rPr lang="en-US" sz="2600" smtClean="0">
                    <a:solidFill>
                      <a:schemeClr val="tx1"/>
                    </a:solidFill>
                    <a:latin typeface="Cambria" panose="02040503050406030204" pitchFamily="18" charset="0"/>
                  </a:rPr>
                  <a:t>Kết quả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𝐴</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𝐵</m:t>
                    </m:r>
                  </m:oMath>
                </a14:m>
                <a:r>
                  <a:rPr lang="en-US" sz="2600" smtClean="0">
                    <a:solidFill>
                      <a:schemeClr val="tx1"/>
                    </a:solidFill>
                    <a:latin typeface="Cambria" panose="02040503050406030204" pitchFamily="18" charset="0"/>
                  </a:rPr>
                  <a:t> sẽ được những điểm thuộc biên của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𝐴</m:t>
                    </m:r>
                  </m:oMath>
                </a14:m>
                <a:r>
                  <a:rPr lang="en-US" sz="2600" smtClean="0">
                    <a:solidFill>
                      <a:schemeClr val="tx1"/>
                    </a:solidFill>
                    <a:latin typeface="Cambria" panose="02040503050406030204" pitchFamily="18" charset="0"/>
                  </a:rPr>
                  <a:t> nên </a:t>
                </a:r>
                <a14:m>
                  <m:oMath xmlns:m="http://schemas.openxmlformats.org/officeDocument/2006/math">
                    <m:r>
                      <m:rPr>
                        <m:sty m:val="p"/>
                      </m:rPr>
                      <a:rPr lang="en-US" sz="2400">
                        <a:solidFill>
                          <a:schemeClr val="tx1"/>
                        </a:solidFill>
                        <a:latin typeface="Cambria Math" panose="02040503050406030204" pitchFamily="18" charset="0"/>
                        <a:ea typeface="Cambria Math" panose="02040503050406030204" pitchFamily="18" charset="0"/>
                      </a:rPr>
                      <m:t>A</m:t>
                    </m:r>
                    <m:r>
                      <a:rPr lang="en-US" sz="2400" b="0" i="0"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𝐴</m:t>
                    </m:r>
                    <m:r>
                      <a:rPr lang="en-US" sz="2400" i="1">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𝐵</m:t>
                    </m:r>
                  </m:oMath>
                </a14:m>
                <a:r>
                  <a:rPr lang="en-US" sz="2600" smtClean="0">
                    <a:solidFill>
                      <a:schemeClr val="tx1"/>
                    </a:solidFill>
                    <a:latin typeface="Cambria" panose="02040503050406030204" pitchFamily="18" charset="0"/>
                  </a:rPr>
                  <a:t> sẽ làm cho </a:t>
                </a:r>
                <a14:m>
                  <m:oMath xmlns:m="http://schemas.openxmlformats.org/officeDocument/2006/math">
                    <m:r>
                      <a:rPr lang="en-US" sz="2400" i="1">
                        <a:solidFill>
                          <a:schemeClr val="tx1"/>
                        </a:solidFill>
                        <a:latin typeface="Cambria Math" panose="02040503050406030204" pitchFamily="18" charset="0"/>
                        <a:ea typeface="Cambria Math" panose="02040503050406030204" pitchFamily="18" charset="0"/>
                      </a:rPr>
                      <m:t>𝐴</m:t>
                    </m:r>
                  </m:oMath>
                </a14:m>
                <a:r>
                  <a:rPr lang="en-US" sz="2600" smtClean="0">
                    <a:solidFill>
                      <a:schemeClr val="tx1"/>
                    </a:solidFill>
                    <a:latin typeface="Cambria" panose="02040503050406030204" pitchFamily="18" charset="0"/>
                  </a:rPr>
                  <a:t> mảnh đi. </a:t>
                </a:r>
              </a:p>
              <a:p>
                <a:pPr lvl="1" algn="just">
                  <a:buFont typeface="Wingdings" panose="05000000000000000000" pitchFamily="2" charset="2"/>
                  <a:buChar char="Ø"/>
                </a:pPr>
                <a:r>
                  <a:rPr lang="en-US" sz="2600" smtClean="0">
                    <a:solidFill>
                      <a:schemeClr val="tx1"/>
                    </a:solidFill>
                    <a:latin typeface="Cambria" panose="02040503050406030204" pitchFamily="18" charset="0"/>
                  </a:rPr>
                  <a:t>Để làm mảnh hiệu quả, thì </a:t>
                </a:r>
                <a14:m>
                  <m:oMath xmlns:m="http://schemas.openxmlformats.org/officeDocument/2006/math">
                    <m:d>
                      <m:dPr>
                        <m:begChr m:val="{"/>
                        <m:endChr m:val="}"/>
                        <m:ctrlPr>
                          <a:rPr lang="en-US" sz="240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𝐵</m:t>
                        </m:r>
                      </m:e>
                    </m:d>
                    <m:r>
                      <a:rPr lang="en-US" sz="2400" b="0" i="1" smtClean="0">
                        <a:solidFill>
                          <a:schemeClr val="tx1"/>
                        </a:solidFill>
                        <a:latin typeface="Cambria Math" panose="02040503050406030204" pitchFamily="18" charset="0"/>
                      </a:rPr>
                      <m:t>=</m:t>
                    </m:r>
                    <m:d>
                      <m:dPr>
                        <m:begChr m:val="{"/>
                        <m:endChr m:val="}"/>
                        <m:ctrlPr>
                          <a:rPr lang="en-US" sz="2400" b="0" i="1" smtClean="0">
                            <a:solidFill>
                              <a:schemeClr val="tx1"/>
                            </a:solidFill>
                            <a:latin typeface="Cambria Math" panose="02040503050406030204" pitchFamily="18" charset="0"/>
                          </a:rPr>
                        </m:ctrlPr>
                      </m:dPr>
                      <m:e>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𝐵</m:t>
                            </m:r>
                          </m:e>
                          <m:sup>
                            <m:r>
                              <a:rPr lang="en-US" sz="2400" b="0" i="1" smtClean="0">
                                <a:solidFill>
                                  <a:schemeClr val="tx1"/>
                                </a:solidFill>
                                <a:latin typeface="Cambria Math" panose="02040503050406030204" pitchFamily="18" charset="0"/>
                              </a:rPr>
                              <m:t>1</m:t>
                            </m:r>
                          </m:sup>
                        </m:sSup>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𝐵</m:t>
                            </m:r>
                          </m:e>
                          <m:sup>
                            <m:r>
                              <a:rPr lang="en-US" sz="2400" b="0" i="1" smtClean="0">
                                <a:solidFill>
                                  <a:schemeClr val="tx1"/>
                                </a:solidFill>
                                <a:latin typeface="Cambria Math" panose="02040503050406030204" pitchFamily="18" charset="0"/>
                              </a:rPr>
                              <m:t>2</m:t>
                            </m:r>
                          </m:sup>
                        </m:sSup>
                        <m:r>
                          <a:rPr lang="en-US" sz="2400" b="0" i="1" smtClean="0">
                            <a:solidFill>
                              <a:schemeClr val="tx1"/>
                            </a:solidFill>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𝐵</m:t>
                            </m:r>
                          </m:e>
                          <m:sup>
                            <m:r>
                              <a:rPr lang="en-US" sz="2400" b="0" i="1" smtClean="0">
                                <a:solidFill>
                                  <a:schemeClr val="tx1"/>
                                </a:solidFill>
                                <a:latin typeface="Cambria Math" panose="02040503050406030204" pitchFamily="18" charset="0"/>
                              </a:rPr>
                              <m:t>8</m:t>
                            </m:r>
                          </m:sup>
                        </m:sSup>
                      </m:e>
                    </m:d>
                  </m:oMath>
                </a14:m>
                <a:r>
                  <a:rPr lang="en-US" sz="2600" smtClean="0">
                    <a:solidFill>
                      <a:schemeClr val="tx1"/>
                    </a:solidFill>
                    <a:latin typeface="Cambria" panose="02040503050406030204" pitchFamily="18" charset="0"/>
                  </a:rPr>
                  <a:t> tương ứng cho 8 hướng trong ảnh. </a:t>
                </a:r>
                <a:r>
                  <a:rPr lang="en-US" sz="2600" smtClean="0">
                    <a:solidFill>
                      <a:schemeClr val="tx1"/>
                    </a:solidFill>
                    <a:latin typeface="Cambria" panose="02040503050406030204" pitchFamily="18" charset="0"/>
                  </a:rPr>
                  <a:t>Quá trình làm mảnh:</a:t>
                </a:r>
              </a:p>
              <a:p>
                <a:pPr marL="457200" lvl="1" indent="0" algn="just">
                  <a:buNone/>
                </a:pPr>
                <a:r>
                  <a:rPr lang="en-US" sz="2800">
                    <a:solidFill>
                      <a:schemeClr val="tx1"/>
                    </a:solidFill>
                    <a:latin typeface="Cambria" panose="02040503050406030204" pitchFamily="18" charset="0"/>
                  </a:rPr>
                  <a:t>	</a:t>
                </a:r>
                <a:r>
                  <a:rPr lang="en-US" sz="2800" smtClean="0">
                    <a:solidFill>
                      <a:schemeClr val="tx1"/>
                    </a:solidFill>
                    <a:latin typeface="Cambria" panose="02040503050406030204" pitchFamily="18" charset="0"/>
                  </a:rPr>
                  <a:t>	</a:t>
                </a:r>
                <a14:m>
                  <m:oMath xmlns:m="http://schemas.openxmlformats.org/officeDocument/2006/math">
                    <m:r>
                      <a:rPr lang="en-US" sz="2800" i="1">
                        <a:solidFill>
                          <a:schemeClr val="tx1"/>
                        </a:solidFill>
                        <a:latin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d>
                      <m:dPr>
                        <m:begChr m:val="{"/>
                        <m:endChr m:val="}"/>
                        <m:ctrlPr>
                          <a:rPr lang="en-US" sz="280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𝐵</m:t>
                        </m:r>
                      </m:e>
                    </m:d>
                    <m:r>
                      <a:rPr lang="en-US" sz="2800" i="1">
                        <a:solidFill>
                          <a:schemeClr val="tx1"/>
                        </a:solidFill>
                        <a:latin typeface="Cambria Math" panose="02040503050406030204" pitchFamily="18" charset="0"/>
                        <a:ea typeface="Cambria Math" panose="02040503050406030204" pitchFamily="18" charset="0"/>
                      </a:rPr>
                      <m:t>=</m:t>
                    </m:r>
                    <m:d>
                      <m:dPr>
                        <m:ctrlPr>
                          <a:rPr lang="en-US" sz="2800" b="0" i="1" smtClean="0">
                            <a:solidFill>
                              <a:schemeClr val="tx1"/>
                            </a:solidFill>
                            <a:latin typeface="Cambria Math" panose="02040503050406030204" pitchFamily="18" charset="0"/>
                            <a:ea typeface="Cambria Math" panose="02040503050406030204" pitchFamily="18" charset="0"/>
                          </a:rPr>
                        </m:ctrlPr>
                      </m:dPr>
                      <m:e>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m:t>
                            </m:r>
                            <m:d>
                              <m:dPr>
                                <m:ctrlPr>
                                  <a:rPr lang="en-US" sz="2800" b="0" i="1" smtClean="0">
                                    <a:solidFill>
                                      <a:schemeClr val="tx1"/>
                                    </a:solidFill>
                                    <a:latin typeface="Cambria Math" panose="02040503050406030204" pitchFamily="18" charset="0"/>
                                    <a:ea typeface="Cambria Math" panose="02040503050406030204" pitchFamily="18" charset="0"/>
                                  </a:rPr>
                                </m:ctrlPr>
                              </m:dPr>
                              <m:e>
                                <m:d>
                                  <m:dPr>
                                    <m:ctrlPr>
                                      <a:rPr lang="en-US" sz="2800" b="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𝐴</m:t>
                                    </m:r>
                                    <m:r>
                                      <a:rPr lang="en-US" sz="2800" i="1">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𝐵</m:t>
                                        </m:r>
                                      </m:e>
                                      <m:sup>
                                        <m:r>
                                          <a:rPr lang="en-US" sz="2800" b="0" i="1" smtClean="0">
                                            <a:solidFill>
                                              <a:schemeClr val="tx1"/>
                                            </a:solidFill>
                                            <a:latin typeface="Cambria Math" panose="02040503050406030204" pitchFamily="18" charset="0"/>
                                            <a:ea typeface="Cambria Math" panose="02040503050406030204" pitchFamily="18" charset="0"/>
                                          </a:rPr>
                                          <m:t>1</m:t>
                                        </m:r>
                                      </m:sup>
                                    </m:sSup>
                                  </m:e>
                                </m:d>
                                <m:r>
                                  <a:rPr lang="en-US" sz="2800" i="1">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𝐵</m:t>
                                    </m:r>
                                  </m:e>
                                  <m:sup>
                                    <m:r>
                                      <a:rPr lang="en-US" sz="2800" b="0" i="1" smtClean="0">
                                        <a:solidFill>
                                          <a:schemeClr val="tx1"/>
                                        </a:solidFill>
                                        <a:latin typeface="Cambria Math" panose="02040503050406030204" pitchFamily="18" charset="0"/>
                                        <a:ea typeface="Cambria Math" panose="02040503050406030204" pitchFamily="18" charset="0"/>
                                      </a:rPr>
                                      <m:t>2</m:t>
                                    </m:r>
                                  </m:sup>
                                </m:sSup>
                              </m:e>
                            </m:d>
                            <m:r>
                              <a:rPr lang="en-US" sz="2800" b="0" i="1" smtClean="0">
                                <a:solidFill>
                                  <a:schemeClr val="tx1"/>
                                </a:solidFill>
                                <a:latin typeface="Cambria Math" panose="02040503050406030204" pitchFamily="18" charset="0"/>
                                <a:ea typeface="Cambria Math" panose="02040503050406030204" pitchFamily="18" charset="0"/>
                              </a:rPr>
                              <m:t>…</m:t>
                            </m:r>
                          </m:e>
                        </m:d>
                        <m:r>
                          <a:rPr lang="en-US" sz="2800" i="1">
                            <a:solidFill>
                              <a:schemeClr val="tx1"/>
                            </a:solidFill>
                            <a:latin typeface="Cambria Math" panose="02040503050406030204" pitchFamily="18" charset="0"/>
                            <a:ea typeface="Cambria Math" panose="02040503050406030204" pitchFamily="18" charset="0"/>
                          </a:rPr>
                          <m:t>⊗</m:t>
                        </m:r>
                        <m:sSup>
                          <m:sSupPr>
                            <m:ctrlPr>
                              <a:rPr lang="en-US" sz="2800" b="0" i="1" smtClean="0">
                                <a:solidFill>
                                  <a:schemeClr val="tx1"/>
                                </a:solidFill>
                                <a:latin typeface="Cambria Math" panose="02040503050406030204" pitchFamily="18" charset="0"/>
                                <a:ea typeface="Cambria Math" panose="02040503050406030204" pitchFamily="18" charset="0"/>
                              </a:rPr>
                            </m:ctrlPr>
                          </m:sSupPr>
                          <m:e>
                            <m:r>
                              <a:rPr lang="en-US" sz="2800" b="0" i="1" smtClean="0">
                                <a:solidFill>
                                  <a:schemeClr val="tx1"/>
                                </a:solidFill>
                                <a:latin typeface="Cambria Math" panose="02040503050406030204" pitchFamily="18" charset="0"/>
                                <a:ea typeface="Cambria Math" panose="02040503050406030204" pitchFamily="18" charset="0"/>
                              </a:rPr>
                              <m:t>𝐵</m:t>
                            </m:r>
                          </m:e>
                          <m:sup>
                            <m:r>
                              <a:rPr lang="en-US" sz="2800" b="0" i="1" smtClean="0">
                                <a:solidFill>
                                  <a:schemeClr val="tx1"/>
                                </a:solidFill>
                                <a:latin typeface="Cambria Math" panose="02040503050406030204" pitchFamily="18" charset="0"/>
                                <a:ea typeface="Cambria Math" panose="02040503050406030204" pitchFamily="18" charset="0"/>
                              </a:rPr>
                              <m:t>8</m:t>
                            </m:r>
                          </m:sup>
                        </m:sSup>
                      </m:e>
                    </m:d>
                  </m:oMath>
                </a14:m>
                <a:endParaRPr lang="en-US" sz="2800" smtClean="0">
                  <a:solidFill>
                    <a:schemeClr val="tx1"/>
                  </a:solidFill>
                  <a:latin typeface="Cambria" panose="02040503050406030204" pitchFamily="18" charset="0"/>
                </a:endParaRPr>
              </a:p>
              <a:p>
                <a:pPr lvl="1" algn="just">
                  <a:buFont typeface="Wingdings" panose="05000000000000000000" pitchFamily="2" charset="2"/>
                  <a:buChar char="Ø"/>
                </a:pPr>
                <a:r>
                  <a:rPr lang="en-US" sz="2800" smtClean="0">
                    <a:solidFill>
                      <a:schemeClr val="tx1"/>
                    </a:solidFill>
                    <a:latin typeface="Cambria" panose="02040503050406030204" pitchFamily="18" charset="0"/>
                  </a:rPr>
                  <a:t>Quá trình làm mảnh được lặp lại đến khi nhận được kết quả không đổi.</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78794" y="1128451"/>
                <a:ext cx="10451206" cy="1139779"/>
              </a:xfrm>
              <a:blipFill rotWithShape="0">
                <a:blip r:embed="rId2"/>
                <a:stretch>
                  <a:fillRect l="-1050" t="-4813" r="-1167" b="-383957"/>
                </a:stretch>
              </a:blipFill>
            </p:spPr>
            <p:txBody>
              <a:bodyPr/>
              <a:lstStyle/>
              <a:p>
                <a:r>
                  <a:rPr lang="vi-VN">
                    <a:noFill/>
                  </a:rPr>
                  <a:t> </a:t>
                </a:r>
              </a:p>
            </p:txBody>
          </p:sp>
        </mc:Fallback>
      </mc:AlternateContent>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14</a:t>
            </a:fld>
            <a:endParaRPr lang="en-US" sz="1800"/>
          </a:p>
        </p:txBody>
      </p:sp>
    </p:spTree>
    <p:extLst>
      <p:ext uri="{BB962C8B-B14F-4D97-AF65-F5344CB8AC3E}">
        <p14:creationId xmlns:p14="http://schemas.microsoft.com/office/powerpoint/2010/main" val="94567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15</a:t>
            </a:fld>
            <a:endParaRPr lang="en-US" sz="1800"/>
          </a:p>
        </p:txBody>
      </p:sp>
      <p:pic>
        <p:nvPicPr>
          <p:cNvPr id="7" name="Picture 6"/>
          <p:cNvPicPr>
            <a:picLocks noChangeAspect="1"/>
          </p:cNvPicPr>
          <p:nvPr/>
        </p:nvPicPr>
        <p:blipFill>
          <a:blip r:embed="rId2"/>
          <a:stretch>
            <a:fillRect/>
          </a:stretch>
        </p:blipFill>
        <p:spPr>
          <a:xfrm>
            <a:off x="2292612" y="2299520"/>
            <a:ext cx="8281131" cy="2736120"/>
          </a:xfrm>
          <a:prstGeom prst="rect">
            <a:avLst/>
          </a:prstGeom>
        </p:spPr>
      </p:pic>
      <mc:AlternateContent xmlns:mc="http://schemas.openxmlformats.org/markup-compatibility/2006" xmlns:a14="http://schemas.microsoft.com/office/drawing/2010/main">
        <mc:Choice Requires="a14">
          <p:sp>
            <p:nvSpPr>
              <p:cNvPr id="8" name="Content Placeholder 2"/>
              <p:cNvSpPr>
                <a:spLocks noGrp="1"/>
              </p:cNvSpPr>
              <p:nvPr>
                <p:ph idx="1"/>
              </p:nvPr>
            </p:nvSpPr>
            <p:spPr>
              <a:xfrm>
                <a:off x="4667660" y="4956875"/>
                <a:ext cx="3323401" cy="1139779"/>
              </a:xfrm>
            </p:spPr>
            <p:txBody>
              <a:bodyPr>
                <a:noAutofit/>
              </a:bodyPr>
              <a:lstStyle/>
              <a:p>
                <a:pPr marL="0" indent="0" algn="just">
                  <a:buNone/>
                </a:pPr>
                <a:r>
                  <a:rPr lang="en-US" sz="2800" smtClean="0">
                    <a:solidFill>
                      <a:schemeClr val="tx1"/>
                    </a:solidFill>
                    <a:latin typeface="Cambria" panose="02040503050406030204" pitchFamily="18" charset="0"/>
                  </a:rPr>
                  <a:t>Phần tử cấu trúc </a:t>
                </a:r>
                <a14:m>
                  <m:oMath xmlns:m="http://schemas.openxmlformats.org/officeDocument/2006/math">
                    <m:d>
                      <m:dPr>
                        <m:begChr m:val="{"/>
                        <m:endChr m:val="}"/>
                        <m:ctrlPr>
                          <a:rPr lang="en-US" sz="2800" i="1">
                            <a:solidFill>
                              <a:schemeClr val="tx1"/>
                            </a:solidFill>
                            <a:latin typeface="Cambria Math" panose="02040503050406030204" pitchFamily="18" charset="0"/>
                          </a:rPr>
                        </m:ctrlPr>
                      </m:dPr>
                      <m:e>
                        <m:r>
                          <a:rPr lang="en-US" sz="2800" i="1">
                            <a:solidFill>
                              <a:schemeClr val="tx1"/>
                            </a:solidFill>
                            <a:latin typeface="Cambria Math" panose="02040503050406030204" pitchFamily="18" charset="0"/>
                          </a:rPr>
                          <m:t>𝐵</m:t>
                        </m:r>
                      </m:e>
                    </m:d>
                  </m:oMath>
                </a14:m>
                <a:endParaRPr lang="en-US" sz="2800" smtClean="0">
                  <a:solidFill>
                    <a:schemeClr val="tx1"/>
                  </a:solidFill>
                  <a:latin typeface="Cambria" panose="02040503050406030204" pitchFamily="18" charset="0"/>
                </a:endParaRPr>
              </a:p>
            </p:txBody>
          </p:sp>
        </mc:Choice>
        <mc:Fallback xmlns="">
          <p:sp>
            <p:nvSpPr>
              <p:cNvPr id="8" name="Content Placeholder 2"/>
              <p:cNvSpPr>
                <a:spLocks noGrp="1" noRot="1" noChangeAspect="1" noMove="1" noResize="1" noEditPoints="1" noAdjustHandles="1" noChangeArrowheads="1" noChangeShapeType="1" noTextEdit="1"/>
              </p:cNvSpPr>
              <p:nvPr>
                <p:ph idx="1"/>
              </p:nvPr>
            </p:nvSpPr>
            <p:spPr>
              <a:xfrm>
                <a:off x="4667660" y="4956875"/>
                <a:ext cx="3323401" cy="1139779"/>
              </a:xfrm>
              <a:blipFill rotWithShape="0">
                <a:blip r:embed="rId3"/>
                <a:stretch>
                  <a:fillRect l="-3853" t="-4813"/>
                </a:stretch>
              </a:blipFill>
            </p:spPr>
            <p:txBody>
              <a:bodyPr/>
              <a:lstStyle/>
              <a:p>
                <a:r>
                  <a:rPr lang="en-US">
                    <a:noFill/>
                  </a:rPr>
                  <a:t> </a:t>
                </a:r>
              </a:p>
            </p:txBody>
          </p:sp>
        </mc:Fallback>
      </mc:AlternateContent>
    </p:spTree>
    <p:extLst>
      <p:ext uri="{BB962C8B-B14F-4D97-AF65-F5344CB8AC3E}">
        <p14:creationId xmlns:p14="http://schemas.microsoft.com/office/powerpoint/2010/main" val="862555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16</a:t>
            </a:fld>
            <a:endParaRPr lang="en-US" sz="1800"/>
          </a:p>
        </p:txBody>
      </p:sp>
      <p:sp>
        <p:nvSpPr>
          <p:cNvPr id="8" name="Content Placeholder 2"/>
          <p:cNvSpPr>
            <a:spLocks noGrp="1"/>
          </p:cNvSpPr>
          <p:nvPr>
            <p:ph idx="1"/>
          </p:nvPr>
        </p:nvSpPr>
        <p:spPr>
          <a:xfrm>
            <a:off x="1442435" y="3260597"/>
            <a:ext cx="3580140" cy="1139779"/>
          </a:xfrm>
        </p:spPr>
        <p:txBody>
          <a:bodyPr>
            <a:noAutofit/>
          </a:bodyPr>
          <a:lstStyle/>
          <a:p>
            <a:pPr marL="0" indent="0">
              <a:buNone/>
            </a:pPr>
            <a:r>
              <a:rPr lang="en-US" sz="2800" b="1" smtClean="0">
                <a:solidFill>
                  <a:schemeClr val="tx1"/>
                </a:solidFill>
                <a:latin typeface="Cambria" panose="02040503050406030204" pitchFamily="18" charset="0"/>
              </a:rPr>
              <a:t>Minh họa làm mảnh</a:t>
            </a:r>
          </a:p>
        </p:txBody>
      </p:sp>
      <p:pic>
        <p:nvPicPr>
          <p:cNvPr id="11" name="Picture 10"/>
          <p:cNvPicPr>
            <a:picLocks noChangeAspect="1"/>
          </p:cNvPicPr>
          <p:nvPr/>
        </p:nvPicPr>
        <p:blipFill>
          <a:blip r:embed="rId2"/>
          <a:stretch>
            <a:fillRect/>
          </a:stretch>
        </p:blipFill>
        <p:spPr>
          <a:xfrm>
            <a:off x="5299921" y="206826"/>
            <a:ext cx="5010270" cy="6514291"/>
          </a:xfrm>
          <a:prstGeom prst="rect">
            <a:avLst/>
          </a:prstGeom>
        </p:spPr>
      </p:pic>
    </p:spTree>
    <p:extLst>
      <p:ext uri="{BB962C8B-B14F-4D97-AF65-F5344CB8AC3E}">
        <p14:creationId xmlns:p14="http://schemas.microsoft.com/office/powerpoint/2010/main" val="28566943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1678" y="1304627"/>
                <a:ext cx="10178322" cy="1139779"/>
              </a:xfrm>
            </p:spPr>
            <p:txBody>
              <a:bodyPr>
                <a:noAutofit/>
              </a:bodyPr>
              <a:lstStyle/>
              <a:p>
                <a:pPr algn="just"/>
                <a:r>
                  <a:rPr lang="en-US" sz="2600" b="1" smtClean="0">
                    <a:solidFill>
                      <a:schemeClr val="tx1"/>
                    </a:solidFill>
                    <a:latin typeface="Cambria" panose="02040503050406030204" pitchFamily="18" charset="0"/>
                  </a:rPr>
                  <a:t>Giãn nở Geodesic</a:t>
                </a:r>
              </a:p>
              <a:p>
                <a:pPr lvl="1" algn="just">
                  <a:buFont typeface="Wingdings" panose="05000000000000000000" pitchFamily="2" charset="2"/>
                  <a:buChar char="Ø"/>
                </a:pPr>
                <a:r>
                  <a:rPr lang="en-US" sz="2400" smtClean="0">
                    <a:solidFill>
                      <a:schemeClr val="tx1"/>
                    </a:solidFill>
                    <a:latin typeface="Cambria" panose="02040503050406030204" pitchFamily="18" charset="0"/>
                  </a:rPr>
                  <a:t>Cho </a:t>
                </a:r>
                <a14:m>
                  <m:oMath xmlns:m="http://schemas.openxmlformats.org/officeDocument/2006/math">
                    <m:r>
                      <a:rPr lang="en-US" sz="2400" b="0" i="1" smtClean="0">
                        <a:solidFill>
                          <a:schemeClr val="tx1"/>
                        </a:solidFill>
                        <a:latin typeface="Cambria Math" panose="02040503050406030204" pitchFamily="18" charset="0"/>
                      </a:rPr>
                      <m:t>𝐹</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𝐺</m:t>
                    </m:r>
                  </m:oMath>
                </a14:m>
                <a:r>
                  <a:rPr lang="en-US" sz="2400" smtClean="0">
                    <a:solidFill>
                      <a:schemeClr val="tx1"/>
                    </a:solidFill>
                    <a:latin typeface="Cambria" panose="02040503050406030204" pitchFamily="18" charset="0"/>
                  </a:rPr>
                  <a:t> là hai ảnh nhị phân, </a:t>
                </a:r>
                <a14:m>
                  <m:oMath xmlns:m="http://schemas.openxmlformats.org/officeDocument/2006/math">
                    <m:r>
                      <a:rPr lang="en-US" sz="2400" b="0" i="1" smtClean="0">
                        <a:solidFill>
                          <a:schemeClr val="tx1"/>
                        </a:solidFill>
                        <a:latin typeface="Cambria Math" panose="02040503050406030204" pitchFamily="18" charset="0"/>
                      </a:rPr>
                      <m:t>𝐹</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𝐺</m:t>
                    </m:r>
                  </m:oMath>
                </a14:m>
                <a:r>
                  <a:rPr lang="en-US" sz="2400" smtClean="0">
                    <a:solidFill>
                      <a:schemeClr val="tx1"/>
                    </a:solidFill>
                    <a:latin typeface="Cambria"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rPr>
                      <m:t>𝐹</m:t>
                    </m:r>
                  </m:oMath>
                </a14:m>
                <a:r>
                  <a:rPr lang="en-US" sz="2400" smtClean="0">
                    <a:solidFill>
                      <a:schemeClr val="tx1"/>
                    </a:solidFill>
                    <a:latin typeface="Cambria" panose="02040503050406030204" pitchFamily="18" charset="0"/>
                  </a:rPr>
                  <a:t> được gọi là ảnh marker, </a:t>
                </a:r>
                <a14:m>
                  <m:oMath xmlns:m="http://schemas.openxmlformats.org/officeDocument/2006/math">
                    <m:r>
                      <a:rPr lang="en-US" sz="2400" b="0" i="1" smtClean="0">
                        <a:solidFill>
                          <a:schemeClr val="tx1"/>
                        </a:solidFill>
                        <a:latin typeface="Cambria Math" panose="02040503050406030204" pitchFamily="18" charset="0"/>
                      </a:rPr>
                      <m:t>𝐺</m:t>
                    </m:r>
                  </m:oMath>
                </a14:m>
                <a:r>
                  <a:rPr lang="en-US" sz="2400" smtClean="0">
                    <a:solidFill>
                      <a:schemeClr val="tx1"/>
                    </a:solidFill>
                    <a:latin typeface="Cambria" panose="02040503050406030204" pitchFamily="18" charset="0"/>
                  </a:rPr>
                  <a:t> được gọi là ảnh mask. </a:t>
                </a:r>
                <a:r>
                  <a:rPr lang="en-US" sz="2400" b="1" smtClean="0">
                    <a:solidFill>
                      <a:schemeClr val="tx1"/>
                    </a:solidFill>
                    <a:latin typeface="Cambria" panose="02040503050406030204" pitchFamily="18" charset="0"/>
                  </a:rPr>
                  <a:t>Giãn </a:t>
                </a:r>
                <a:r>
                  <a:rPr lang="en-US" sz="2400" b="1" smtClean="0">
                    <a:solidFill>
                      <a:schemeClr val="tx1"/>
                    </a:solidFill>
                    <a:latin typeface="Cambria" panose="02040503050406030204" pitchFamily="18" charset="0"/>
                  </a:rPr>
                  <a:t>nở Geodesic </a:t>
                </a:r>
                <a:r>
                  <a:rPr lang="en-US" sz="2400" smtClean="0">
                    <a:solidFill>
                      <a:schemeClr val="tx1"/>
                    </a:solidFill>
                    <a:latin typeface="Cambria" panose="02040503050406030204" pitchFamily="18" charset="0"/>
                  </a:rPr>
                  <a:t>cấp </a:t>
                </a:r>
                <a14:m>
                  <m:oMath xmlns:m="http://schemas.openxmlformats.org/officeDocument/2006/math">
                    <m:r>
                      <a:rPr lang="en-US" sz="2400" b="0" i="1" smtClean="0">
                        <a:solidFill>
                          <a:schemeClr val="tx1"/>
                        </a:solidFill>
                        <a:latin typeface="Cambria Math" panose="02040503050406030204" pitchFamily="18" charset="0"/>
                      </a:rPr>
                      <m:t>1</m:t>
                    </m:r>
                  </m:oMath>
                </a14:m>
                <a:r>
                  <a:rPr lang="en-US" sz="2400" smtClean="0">
                    <a:solidFill>
                      <a:schemeClr val="tx1"/>
                    </a:solidFill>
                    <a:latin typeface="Cambria" panose="02040503050406030204" pitchFamily="18" charset="0"/>
                  </a:rPr>
                  <a:t> của ảnh marker </a:t>
                </a:r>
                <a14:m>
                  <m:oMath xmlns:m="http://schemas.openxmlformats.org/officeDocument/2006/math">
                    <m:r>
                      <a:rPr lang="en-US" sz="2400" b="0" i="1" smtClean="0">
                        <a:solidFill>
                          <a:schemeClr val="tx1"/>
                        </a:solidFill>
                        <a:latin typeface="Cambria Math" panose="02040503050406030204" pitchFamily="18" charset="0"/>
                      </a:rPr>
                      <m:t>𝐹</m:t>
                    </m:r>
                  </m:oMath>
                </a14:m>
                <a:r>
                  <a:rPr lang="en-US" sz="2400" smtClean="0">
                    <a:solidFill>
                      <a:schemeClr val="tx1"/>
                    </a:solidFill>
                    <a:latin typeface="Cambria" panose="02040503050406030204" pitchFamily="18" charset="0"/>
                  </a:rPr>
                  <a:t> đối với ảnh mask </a:t>
                </a:r>
                <a14:m>
                  <m:oMath xmlns:m="http://schemas.openxmlformats.org/officeDocument/2006/math">
                    <m:r>
                      <a:rPr lang="en-US" sz="2400" b="0" i="1" smtClean="0">
                        <a:solidFill>
                          <a:schemeClr val="tx1"/>
                        </a:solidFill>
                        <a:latin typeface="Cambria Math" panose="02040503050406030204" pitchFamily="18" charset="0"/>
                      </a:rPr>
                      <m:t>𝐺</m:t>
                    </m:r>
                  </m:oMath>
                </a14:m>
                <a:r>
                  <a:rPr lang="en-US" sz="2400" smtClean="0">
                    <a:solidFill>
                      <a:schemeClr val="tx1"/>
                    </a:solidFill>
                    <a:latin typeface="Cambria" panose="02040503050406030204" pitchFamily="18" charset="0"/>
                  </a:rPr>
                  <a:t> được định nghĩa là:</a:t>
                </a:r>
              </a:p>
              <a:p>
                <a:pPr marL="0" indent="0" algn="just">
                  <a:buNone/>
                </a:pPr>
                <a:r>
                  <a:rPr lang="en-US" sz="2600">
                    <a:solidFill>
                      <a:schemeClr val="tx1"/>
                    </a:solidFill>
                    <a:latin typeface="Cambria" panose="02040503050406030204" pitchFamily="18" charset="0"/>
                  </a:rPr>
                  <a:t>	</a:t>
                </a:r>
                <a:r>
                  <a:rPr lang="en-US" sz="2600" smtClean="0">
                    <a:solidFill>
                      <a:schemeClr val="tx1"/>
                    </a:solidFill>
                    <a:latin typeface="Cambria" panose="02040503050406030204" pitchFamily="18" charset="0"/>
                  </a:rPr>
                  <a:t>		</a:t>
                </a:r>
                <a14:m>
                  <m:oMath xmlns:m="http://schemas.openxmlformats.org/officeDocument/2006/math">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𝐷</m:t>
                        </m:r>
                      </m:e>
                      <m:sub>
                        <m:r>
                          <a:rPr lang="en-US" sz="2600" b="0" i="1" smtClean="0">
                            <a:solidFill>
                              <a:schemeClr val="tx1"/>
                            </a:solidFill>
                            <a:latin typeface="Cambria Math" panose="02040503050406030204" pitchFamily="18" charset="0"/>
                          </a:rPr>
                          <m:t>𝐺</m:t>
                        </m:r>
                      </m:sub>
                      <m:sup>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1</m:t>
                            </m:r>
                          </m:e>
                        </m:d>
                      </m:sup>
                    </m:sSubSup>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𝐹</m:t>
                        </m:r>
                      </m:e>
                    </m:d>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𝐹</m:t>
                    </m:r>
                    <m:r>
                      <a:rPr lang="en-US" sz="2600" b="0" i="1" smtClean="0">
                        <a:solidFill>
                          <a:schemeClr val="tx1"/>
                        </a:solidFill>
                        <a:latin typeface="Cambria Math" panose="02040503050406030204" pitchFamily="18" charset="0"/>
                        <a:ea typeface="Cambria Math" panose="02040503050406030204" pitchFamily="18" charset="0"/>
                      </a:rPr>
                      <m:t>⨁</m:t>
                    </m:r>
                    <m:r>
                      <a:rPr lang="en-US" sz="2600" b="0" i="1" smtClean="0">
                        <a:solidFill>
                          <a:schemeClr val="tx1"/>
                        </a:solidFill>
                        <a:latin typeface="Cambria Math" panose="02040503050406030204" pitchFamily="18" charset="0"/>
                        <a:ea typeface="Cambria Math" panose="02040503050406030204" pitchFamily="18" charset="0"/>
                      </a:rPr>
                      <m:t>𝐵</m:t>
                    </m:r>
                    <m:r>
                      <a:rPr lang="en-US" sz="2600" b="0" i="1" smtClean="0">
                        <a:solidFill>
                          <a:schemeClr val="tx1"/>
                        </a:solidFill>
                        <a:latin typeface="Cambria Math" panose="02040503050406030204" pitchFamily="18" charset="0"/>
                        <a:ea typeface="Cambria Math" panose="02040503050406030204" pitchFamily="18" charset="0"/>
                      </a:rPr>
                      <m:t>)∩</m:t>
                    </m:r>
                    <m:r>
                      <a:rPr lang="en-US" sz="2600" b="0" i="1" smtClean="0">
                        <a:solidFill>
                          <a:schemeClr val="tx1"/>
                        </a:solidFill>
                        <a:latin typeface="Cambria Math" panose="02040503050406030204" pitchFamily="18" charset="0"/>
                        <a:ea typeface="Cambria Math" panose="02040503050406030204" pitchFamily="18" charset="0"/>
                      </a:rPr>
                      <m:t>𝐺</m:t>
                    </m:r>
                  </m:oMath>
                </a14:m>
                <a:endParaRPr lang="en-US" sz="2600" b="0" smtClean="0">
                  <a:solidFill>
                    <a:schemeClr val="tx1"/>
                  </a:solidFill>
                  <a:latin typeface="Cambria" panose="02040503050406030204" pitchFamily="18" charset="0"/>
                </a:endParaRPr>
              </a:p>
              <a:p>
                <a:pPr lvl="1" algn="just">
                  <a:buFont typeface="Wingdings" panose="05000000000000000000" pitchFamily="2" charset="2"/>
                  <a:buChar char="Ø"/>
                </a:pPr>
                <a:r>
                  <a:rPr lang="en-US" sz="2400" smtClean="0">
                    <a:solidFill>
                      <a:schemeClr val="tx1"/>
                    </a:solidFill>
                    <a:latin typeface="Cambria" panose="02040503050406030204" pitchFamily="18" charset="0"/>
                  </a:rPr>
                  <a:t>Ảnh marker có vai trò như là ảnh mầm, được giãn nở rồi giới hạn bởi ảnh gốc – chính là ảnh mask.</a:t>
                </a:r>
                <a:endParaRPr lang="en-US" sz="2400" smtClean="0">
                  <a:solidFill>
                    <a:schemeClr val="tx1"/>
                  </a:solidFill>
                  <a:latin typeface="Cambria" panose="02040503050406030204" pitchFamily="18" charset="0"/>
                </a:endParaRPr>
              </a:p>
              <a:p>
                <a:pPr lvl="1" algn="just">
                  <a:buFont typeface="Wingdings" panose="05000000000000000000" pitchFamily="2" charset="2"/>
                  <a:buChar char="Ø"/>
                </a:pPr>
                <a:r>
                  <a:rPr lang="en-US" sz="2400" b="1" smtClean="0">
                    <a:solidFill>
                      <a:schemeClr val="tx1"/>
                    </a:solidFill>
                    <a:latin typeface="Cambria" panose="02040503050406030204" pitchFamily="18" charset="0"/>
                  </a:rPr>
                  <a:t>Giãn </a:t>
                </a:r>
                <a:r>
                  <a:rPr lang="en-US" sz="2400" b="1">
                    <a:solidFill>
                      <a:schemeClr val="tx1"/>
                    </a:solidFill>
                    <a:latin typeface="Cambria" panose="02040503050406030204" pitchFamily="18" charset="0"/>
                  </a:rPr>
                  <a:t>nở Geodesic </a:t>
                </a:r>
                <a:r>
                  <a:rPr lang="en-US" sz="2400">
                    <a:solidFill>
                      <a:schemeClr val="tx1"/>
                    </a:solidFill>
                    <a:latin typeface="Cambria" panose="02040503050406030204" pitchFamily="18" charset="0"/>
                  </a:rPr>
                  <a:t>cấp </a:t>
                </a:r>
                <a14:m>
                  <m:oMath xmlns:m="http://schemas.openxmlformats.org/officeDocument/2006/math">
                    <m:r>
                      <a:rPr lang="en-US" sz="2400" i="1" smtClean="0">
                        <a:solidFill>
                          <a:schemeClr val="tx1"/>
                        </a:solidFill>
                        <a:latin typeface="Cambria Math" panose="02040503050406030204" pitchFamily="18" charset="0"/>
                      </a:rPr>
                      <m:t>𝑛</m:t>
                    </m:r>
                  </m:oMath>
                </a14:m>
                <a:r>
                  <a:rPr lang="en-US" sz="2400" smtClean="0">
                    <a:solidFill>
                      <a:schemeClr val="tx1"/>
                    </a:solidFill>
                    <a:latin typeface="Cambria" panose="02040503050406030204" pitchFamily="18" charset="0"/>
                  </a:rPr>
                  <a:t> </a:t>
                </a:r>
                <a:r>
                  <a:rPr lang="en-US" sz="2400">
                    <a:solidFill>
                      <a:schemeClr val="tx1"/>
                    </a:solidFill>
                    <a:latin typeface="Cambria" panose="02040503050406030204" pitchFamily="18" charset="0"/>
                  </a:rPr>
                  <a:t>của ảnh marker </a:t>
                </a:r>
                <a14:m>
                  <m:oMath xmlns:m="http://schemas.openxmlformats.org/officeDocument/2006/math">
                    <m:r>
                      <a:rPr lang="en-US" sz="2400" i="1">
                        <a:solidFill>
                          <a:schemeClr val="tx1"/>
                        </a:solidFill>
                        <a:latin typeface="Cambria Math" panose="02040503050406030204" pitchFamily="18" charset="0"/>
                      </a:rPr>
                      <m:t>𝐹</m:t>
                    </m:r>
                  </m:oMath>
                </a14:m>
                <a:r>
                  <a:rPr lang="en-US" sz="2400">
                    <a:solidFill>
                      <a:schemeClr val="tx1"/>
                    </a:solidFill>
                    <a:latin typeface="Cambria" panose="02040503050406030204" pitchFamily="18" charset="0"/>
                  </a:rPr>
                  <a:t> đối với ảnh mask </a:t>
                </a:r>
                <a14:m>
                  <m:oMath xmlns:m="http://schemas.openxmlformats.org/officeDocument/2006/math">
                    <m:r>
                      <a:rPr lang="en-US" sz="2400" i="1">
                        <a:solidFill>
                          <a:schemeClr val="tx1"/>
                        </a:solidFill>
                        <a:latin typeface="Cambria Math" panose="02040503050406030204" pitchFamily="18" charset="0"/>
                      </a:rPr>
                      <m:t>𝐺</m:t>
                    </m:r>
                  </m:oMath>
                </a14:m>
                <a:r>
                  <a:rPr lang="en-US" sz="2400">
                    <a:solidFill>
                      <a:schemeClr val="tx1"/>
                    </a:solidFill>
                    <a:latin typeface="Cambria" panose="02040503050406030204" pitchFamily="18" charset="0"/>
                  </a:rPr>
                  <a:t> được định nghĩa là</a:t>
                </a:r>
                <a:r>
                  <a:rPr lang="en-US" sz="2400" smtClean="0">
                    <a:solidFill>
                      <a:schemeClr val="tx1"/>
                    </a:solidFill>
                    <a:latin typeface="Cambria" panose="02040503050406030204" pitchFamily="18" charset="0"/>
                  </a:rPr>
                  <a:t>:</a:t>
                </a:r>
              </a:p>
              <a:p>
                <a:pPr marL="1371600" lvl="3" indent="0" algn="just">
                  <a:buNone/>
                </a:pPr>
                <a:r>
                  <a:rPr lang="en-US" sz="2000" b="0" smtClean="0">
                    <a:solidFill>
                      <a:schemeClr val="tx1"/>
                    </a:solidFill>
                    <a:latin typeface="Cambria" panose="02040503050406030204" pitchFamily="18" charset="0"/>
                  </a:rPr>
                  <a:t>		</a:t>
                </a:r>
                <a14:m>
                  <m:oMath xmlns:m="http://schemas.openxmlformats.org/officeDocument/2006/math">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rPr>
                          <m:t>𝐷</m:t>
                        </m:r>
                      </m:e>
                      <m:sub>
                        <m:r>
                          <a:rPr lang="en-US" sz="2600" i="1">
                            <a:solidFill>
                              <a:schemeClr val="tx1"/>
                            </a:solidFill>
                            <a:latin typeface="Cambria Math" panose="02040503050406030204" pitchFamily="18" charset="0"/>
                          </a:rPr>
                          <m:t>𝐺</m:t>
                        </m:r>
                      </m:sub>
                      <m:sup>
                        <m:d>
                          <m:dPr>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𝑛</m:t>
                            </m:r>
                          </m:e>
                        </m:d>
                      </m:sup>
                    </m:sSub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𝐹</m:t>
                        </m:r>
                      </m:e>
                    </m:d>
                    <m:r>
                      <a:rPr lang="en-US" sz="2600" i="1">
                        <a:solidFill>
                          <a:schemeClr val="tx1"/>
                        </a:solidFill>
                        <a:latin typeface="Cambria Math" panose="02040503050406030204" pitchFamily="18" charset="0"/>
                      </a:rPr>
                      <m:t>=</m:t>
                    </m:r>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rPr>
                          <m:t>𝐷</m:t>
                        </m:r>
                      </m:e>
                      <m:sub>
                        <m:r>
                          <a:rPr lang="en-US" sz="2600" i="1">
                            <a:solidFill>
                              <a:schemeClr val="tx1"/>
                            </a:solidFill>
                            <a:latin typeface="Cambria Math" panose="02040503050406030204" pitchFamily="18" charset="0"/>
                          </a:rPr>
                          <m:t>𝐺</m:t>
                        </m:r>
                      </m:sub>
                      <m:sup>
                        <m:d>
                          <m:dPr>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1</m:t>
                            </m:r>
                          </m:e>
                        </m:d>
                      </m:sup>
                    </m:sSubSup>
                  </m:oMath>
                </a14:m>
                <a:r>
                  <a:rPr lang="en-US" sz="2600" b="0" smtClean="0">
                    <a:solidFill>
                      <a:schemeClr val="tx1"/>
                    </a:solidFill>
                    <a:latin typeface="Cambria" panose="02040503050406030204" pitchFamily="18" charset="0"/>
                  </a:rPr>
                  <a:t>(</a:t>
                </a:r>
                <a14:m>
                  <m:oMath xmlns:m="http://schemas.openxmlformats.org/officeDocument/2006/math">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rPr>
                          <m:t>𝐷</m:t>
                        </m:r>
                      </m:e>
                      <m:sub>
                        <m:r>
                          <a:rPr lang="en-US" sz="2600" i="1">
                            <a:solidFill>
                              <a:schemeClr val="tx1"/>
                            </a:solidFill>
                            <a:latin typeface="Cambria Math" panose="02040503050406030204" pitchFamily="18" charset="0"/>
                          </a:rPr>
                          <m:t>𝐺</m:t>
                        </m:r>
                      </m:sub>
                      <m: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𝑛</m:t>
                            </m:r>
                            <m:r>
                              <a:rPr lang="en-US" sz="2600" b="0" i="1" smtClean="0">
                                <a:solidFill>
                                  <a:schemeClr val="tx1"/>
                                </a:solidFill>
                                <a:latin typeface="Cambria Math" panose="02040503050406030204" pitchFamily="18" charset="0"/>
                              </a:rPr>
                              <m:t>−1</m:t>
                            </m:r>
                          </m:e>
                        </m:d>
                      </m:sup>
                    </m:sSub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𝐹</m:t>
                        </m:r>
                      </m:e>
                    </m:d>
                    <m:r>
                      <a:rPr lang="en-US" sz="2600" b="0" i="1" smtClean="0">
                        <a:solidFill>
                          <a:schemeClr val="tx1"/>
                        </a:solidFill>
                        <a:latin typeface="Cambria Math" panose="02040503050406030204" pitchFamily="18" charset="0"/>
                      </a:rPr>
                      <m:t>)</m:t>
                    </m:r>
                  </m:oMath>
                </a14:m>
                <a:endParaRPr lang="en-US" sz="2600" b="0" smtClean="0">
                  <a:solidFill>
                    <a:schemeClr val="tx1"/>
                  </a:solidFill>
                  <a:latin typeface="Cambria" panose="02040503050406030204" pitchFamily="18" charset="0"/>
                </a:endParaRPr>
              </a:p>
              <a:p>
                <a:pPr marL="1371600" lvl="3" indent="0" algn="just">
                  <a:buNone/>
                </a:pPr>
                <a:endParaRPr lang="en-US" sz="2600" b="0" smtClean="0">
                  <a:solidFill>
                    <a:schemeClr val="tx1"/>
                  </a:solidFill>
                  <a:latin typeface="Cambria" panose="02040503050406030204" pitchFamily="18" charset="0"/>
                </a:endParaRPr>
              </a:p>
              <a:p>
                <a:pPr marL="0" indent="0" algn="just">
                  <a:buNone/>
                </a:pPr>
                <a:r>
                  <a:rPr lang="en-US" sz="2600" smtClean="0">
                    <a:solidFill>
                      <a:schemeClr val="tx1"/>
                    </a:solidFill>
                    <a:latin typeface="Cambria" panose="02040503050406030204" pitchFamily="18" charset="0"/>
                  </a:rPr>
                  <a:t>		</a:t>
                </a:r>
                <a:r>
                  <a:rPr lang="en-US" sz="2800">
                    <a:solidFill>
                      <a:schemeClr val="tx1"/>
                    </a:solidFill>
                    <a:latin typeface="Cambria" panose="02040503050406030204" pitchFamily="18" charset="0"/>
                  </a:rPr>
                  <a:t>	</a:t>
                </a:r>
                <a:r>
                  <a:rPr lang="en-US" sz="2800" smtClean="0">
                    <a:solidFill>
                      <a:schemeClr val="tx1"/>
                    </a:solidFill>
                    <a:latin typeface="Cambria" panose="020405030504060302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1678" y="1304627"/>
                <a:ext cx="10178322" cy="1139779"/>
              </a:xfrm>
              <a:blipFill rotWithShape="0">
                <a:blip r:embed="rId2"/>
                <a:stretch>
                  <a:fillRect l="-898" t="-4278" r="-958" b="-335829"/>
                </a:stretch>
              </a:blipFill>
            </p:spPr>
            <p:txBody>
              <a:bodyPr/>
              <a:lstStyle/>
              <a:p>
                <a:r>
                  <a:rPr lang="vi-VN">
                    <a:noFill/>
                  </a:rPr>
                  <a:t> </a:t>
                </a:r>
              </a:p>
            </p:txBody>
          </p:sp>
        </mc:Fallback>
      </mc:AlternateContent>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17</a:t>
            </a:fld>
            <a:endParaRPr lang="en-US" sz="1800"/>
          </a:p>
        </p:txBody>
      </p:sp>
    </p:spTree>
    <p:extLst>
      <p:ext uri="{BB962C8B-B14F-4D97-AF65-F5344CB8AC3E}">
        <p14:creationId xmlns:p14="http://schemas.microsoft.com/office/powerpoint/2010/main" val="17302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p:sp>
        <p:nvSpPr>
          <p:cNvPr id="3" name="Content Placeholder 2"/>
          <p:cNvSpPr>
            <a:spLocks noGrp="1"/>
          </p:cNvSpPr>
          <p:nvPr>
            <p:ph idx="1"/>
          </p:nvPr>
        </p:nvSpPr>
        <p:spPr>
          <a:xfrm>
            <a:off x="3636730" y="5595212"/>
            <a:ext cx="10178322" cy="1139779"/>
          </a:xfrm>
        </p:spPr>
        <p:txBody>
          <a:bodyPr>
            <a:noAutofit/>
          </a:bodyPr>
          <a:lstStyle/>
          <a:p>
            <a:pPr marL="0" indent="0" algn="just">
              <a:buNone/>
            </a:pPr>
            <a:r>
              <a:rPr lang="en-US" sz="2600" b="1" smtClean="0">
                <a:solidFill>
                  <a:schemeClr val="tx1"/>
                </a:solidFill>
                <a:latin typeface="Cambria" panose="02040503050406030204" pitchFamily="18" charset="0"/>
              </a:rPr>
              <a:t>Minh họa giãn nở Geodesic cấp 1</a:t>
            </a:r>
            <a:endParaRPr lang="en-US" sz="2800" smtClean="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18</a:t>
            </a:fld>
            <a:endParaRPr lang="en-US" sz="1800"/>
          </a:p>
        </p:txBody>
      </p:sp>
      <p:pic>
        <p:nvPicPr>
          <p:cNvPr id="7" name="Ảnh 6"/>
          <p:cNvPicPr>
            <a:picLocks noChangeAspect="1"/>
          </p:cNvPicPr>
          <p:nvPr/>
        </p:nvPicPr>
        <p:blipFill>
          <a:blip r:embed="rId2"/>
          <a:stretch>
            <a:fillRect/>
          </a:stretch>
        </p:blipFill>
        <p:spPr>
          <a:xfrm>
            <a:off x="1807508" y="1236858"/>
            <a:ext cx="9122645" cy="4316776"/>
          </a:xfrm>
          <a:prstGeom prst="rect">
            <a:avLst/>
          </a:prstGeom>
        </p:spPr>
      </p:pic>
    </p:spTree>
    <p:extLst>
      <p:ext uri="{BB962C8B-B14F-4D97-AF65-F5344CB8AC3E}">
        <p14:creationId xmlns:p14="http://schemas.microsoft.com/office/powerpoint/2010/main" val="3879236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1678" y="1547379"/>
                <a:ext cx="10178322" cy="4722686"/>
              </a:xfrm>
            </p:spPr>
            <p:txBody>
              <a:bodyPr>
                <a:noAutofit/>
              </a:bodyPr>
              <a:lstStyle/>
              <a:p>
                <a:pPr algn="just"/>
                <a:r>
                  <a:rPr lang="en-US" sz="2600" b="1" smtClean="0">
                    <a:solidFill>
                      <a:schemeClr val="tx1"/>
                    </a:solidFill>
                    <a:latin typeface="Cambria" panose="02040503050406030204" pitchFamily="18" charset="0"/>
                  </a:rPr>
                  <a:t>Tái tạo hình thái bằng giãn nở</a:t>
                </a:r>
              </a:p>
              <a:p>
                <a:pPr marL="0" indent="0" algn="just">
                  <a:buNone/>
                </a:pPr>
                <a:r>
                  <a:rPr lang="en-US" sz="2600" b="1" smtClean="0">
                    <a:solidFill>
                      <a:schemeClr val="tx1"/>
                    </a:solidFill>
                    <a:latin typeface="Cambria" panose="02040503050406030204" pitchFamily="18" charset="0"/>
                  </a:rPr>
                  <a:t>Tái </a:t>
                </a:r>
                <a:r>
                  <a:rPr lang="en-US" sz="2600" b="1" smtClean="0">
                    <a:solidFill>
                      <a:schemeClr val="tx1"/>
                    </a:solidFill>
                    <a:latin typeface="Cambria" panose="02040503050406030204" pitchFamily="18" charset="0"/>
                  </a:rPr>
                  <a:t>tạo hình thái bằng giãn nở</a:t>
                </a:r>
                <a:r>
                  <a:rPr lang="en-US" sz="2600" smtClean="0">
                    <a:solidFill>
                      <a:schemeClr val="tx1"/>
                    </a:solidFill>
                    <a:latin typeface="Cambria" panose="02040503050406030204" pitchFamily="18" charset="0"/>
                  </a:rPr>
                  <a:t> của ảnh mask </a:t>
                </a:r>
                <a14:m>
                  <m:oMath xmlns:m="http://schemas.openxmlformats.org/officeDocument/2006/math">
                    <m:r>
                      <a:rPr lang="en-US" sz="2600" i="1">
                        <a:solidFill>
                          <a:schemeClr val="tx1"/>
                        </a:solidFill>
                        <a:latin typeface="Cambria Math" panose="02040503050406030204" pitchFamily="18" charset="0"/>
                      </a:rPr>
                      <m:t>𝐺</m:t>
                    </m:r>
                  </m:oMath>
                </a14:m>
                <a:r>
                  <a:rPr lang="en-US" sz="2600" smtClean="0">
                    <a:solidFill>
                      <a:schemeClr val="tx1"/>
                    </a:solidFill>
                    <a:latin typeface="Cambria" panose="02040503050406030204" pitchFamily="18" charset="0"/>
                  </a:rPr>
                  <a:t> tử ảnh marker </a:t>
                </a:r>
                <a14:m>
                  <m:oMath xmlns:m="http://schemas.openxmlformats.org/officeDocument/2006/math">
                    <m:r>
                      <a:rPr lang="en-US" sz="2600" b="0" i="1" smtClean="0">
                        <a:solidFill>
                          <a:schemeClr val="tx1"/>
                        </a:solidFill>
                        <a:latin typeface="Cambria Math" panose="02040503050406030204" pitchFamily="18" charset="0"/>
                      </a:rPr>
                      <m:t>𝐹</m:t>
                    </m:r>
                  </m:oMath>
                </a14:m>
                <a:r>
                  <a:rPr lang="en-US" sz="2600" smtClean="0">
                    <a:solidFill>
                      <a:schemeClr val="tx1"/>
                    </a:solidFill>
                    <a:latin typeface="Cambria" panose="02040503050406030204" pitchFamily="18" charset="0"/>
                  </a:rPr>
                  <a:t> được định nghĩa như sau: </a:t>
                </a:r>
                <a14:m>
                  <m:oMath xmlns:m="http://schemas.openxmlformats.org/officeDocument/2006/math">
                    <m:sSubSup>
                      <m:sSubSupPr>
                        <m:ctrlPr>
                          <a:rPr lang="en-US" sz="2600" i="1">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𝑅</m:t>
                        </m:r>
                      </m:e>
                      <m:sub>
                        <m:r>
                          <a:rPr lang="en-US" sz="2600" i="1">
                            <a:solidFill>
                              <a:schemeClr val="tx1"/>
                            </a:solidFill>
                            <a:latin typeface="Cambria Math" panose="02040503050406030204" pitchFamily="18" charset="0"/>
                          </a:rPr>
                          <m:t>𝐺</m:t>
                        </m:r>
                      </m:sub>
                      <m:sup>
                        <m:r>
                          <a:rPr lang="en-US" sz="2600" b="0" i="1" smtClean="0">
                            <a:solidFill>
                              <a:schemeClr val="tx1"/>
                            </a:solidFill>
                            <a:latin typeface="Cambria Math" panose="02040503050406030204" pitchFamily="18" charset="0"/>
                          </a:rPr>
                          <m:t>𝐷</m:t>
                        </m:r>
                      </m:sup>
                    </m:sSub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𝐹</m:t>
                        </m:r>
                      </m:e>
                    </m:d>
                    <m:r>
                      <a:rPr lang="en-US" sz="2600" i="1">
                        <a:solidFill>
                          <a:schemeClr val="tx1"/>
                        </a:solidFill>
                        <a:latin typeface="Cambria Math" panose="02040503050406030204" pitchFamily="18" charset="0"/>
                      </a:rPr>
                      <m:t>=</m:t>
                    </m:r>
                    <m:sSubSup>
                      <m:sSubSupPr>
                        <m:ctrlPr>
                          <a:rPr lang="en-US" sz="2600" b="0" i="1" smtClean="0">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𝐷</m:t>
                        </m:r>
                      </m:e>
                      <m:sub>
                        <m:r>
                          <a:rPr lang="en-US" sz="2600" b="0" i="1" smtClean="0">
                            <a:solidFill>
                              <a:schemeClr val="tx1"/>
                            </a:solidFill>
                            <a:latin typeface="Cambria Math" panose="02040503050406030204" pitchFamily="18" charset="0"/>
                          </a:rPr>
                          <m:t>𝐺</m:t>
                        </m:r>
                      </m:sub>
                      <m:sup>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𝑘</m:t>
                            </m:r>
                          </m:e>
                        </m:d>
                      </m:sup>
                    </m:sSubSup>
                    <m:d>
                      <m:dPr>
                        <m:ctrlPr>
                          <a:rPr lang="en-US" sz="2600" b="0" i="1" smtClean="0">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𝐹</m:t>
                        </m:r>
                      </m:e>
                    </m:d>
                  </m:oMath>
                </a14:m>
                <a:endParaRPr lang="en-US" sz="2600" b="0" smtClean="0">
                  <a:solidFill>
                    <a:schemeClr val="tx1"/>
                  </a:solidFill>
                  <a:latin typeface="Cambria" panose="02040503050406030204" pitchFamily="18" charset="0"/>
                </a:endParaRPr>
              </a:p>
              <a:p>
                <a:pPr marL="0" indent="0" algn="just">
                  <a:buNone/>
                </a:pPr>
                <a:r>
                  <a:rPr lang="en-US" sz="2600" smtClean="0">
                    <a:solidFill>
                      <a:schemeClr val="tx1"/>
                    </a:solidFill>
                    <a:latin typeface="Cambria" panose="02040503050406030204" pitchFamily="18" charset="0"/>
                  </a:rPr>
                  <a:t>	Với </a:t>
                </a:r>
                <a14:m>
                  <m:oMath xmlns:m="http://schemas.openxmlformats.org/officeDocument/2006/math">
                    <m:r>
                      <a:rPr lang="en-US" sz="2600" b="0" i="1" smtClean="0">
                        <a:solidFill>
                          <a:schemeClr val="tx1"/>
                        </a:solidFill>
                        <a:latin typeface="Cambria Math" panose="02040503050406030204" pitchFamily="18" charset="0"/>
                      </a:rPr>
                      <m:t>𝑘</m:t>
                    </m:r>
                  </m:oMath>
                </a14:m>
                <a:r>
                  <a:rPr lang="en-US" sz="2600" smtClean="0">
                    <a:solidFill>
                      <a:schemeClr val="tx1"/>
                    </a:solidFill>
                    <a:latin typeface="Cambria" panose="02040503050406030204" pitchFamily="18" charset="0"/>
                  </a:rPr>
                  <a:t> thỏa: </a:t>
                </a:r>
                <a14:m>
                  <m:oMath xmlns:m="http://schemas.openxmlformats.org/officeDocument/2006/math">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rPr>
                          <m:t>𝐷</m:t>
                        </m:r>
                      </m:e>
                      <m:sub>
                        <m:r>
                          <a:rPr lang="en-US" sz="2600" i="1">
                            <a:solidFill>
                              <a:schemeClr val="tx1"/>
                            </a:solidFill>
                            <a:latin typeface="Cambria Math" panose="02040503050406030204" pitchFamily="18" charset="0"/>
                          </a:rPr>
                          <m:t>𝐺</m:t>
                        </m:r>
                      </m:sub>
                      <m:sup>
                        <m:d>
                          <m:dPr>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𝑘</m:t>
                            </m:r>
                          </m:e>
                        </m:d>
                      </m:sup>
                    </m:sSub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𝐹</m:t>
                        </m:r>
                      </m:e>
                    </m:d>
                    <m:r>
                      <a:rPr lang="en-US" sz="2600" i="1">
                        <a:solidFill>
                          <a:schemeClr val="tx1"/>
                        </a:solidFill>
                        <a:latin typeface="Cambria Math" panose="02040503050406030204" pitchFamily="18" charset="0"/>
                      </a:rPr>
                      <m:t>=</m:t>
                    </m:r>
                    <m:sSubSup>
                      <m:sSubSupPr>
                        <m:ctrlPr>
                          <a:rPr lang="en-US" sz="2600" i="1">
                            <a:solidFill>
                              <a:schemeClr val="tx1"/>
                            </a:solidFill>
                            <a:latin typeface="Cambria Math" panose="02040503050406030204" pitchFamily="18" charset="0"/>
                          </a:rPr>
                        </m:ctrlPr>
                      </m:sSubSupPr>
                      <m:e>
                        <m:r>
                          <a:rPr lang="en-US" sz="2600" i="1">
                            <a:solidFill>
                              <a:schemeClr val="tx1"/>
                            </a:solidFill>
                            <a:latin typeface="Cambria Math" panose="02040503050406030204" pitchFamily="18" charset="0"/>
                          </a:rPr>
                          <m:t>𝐷</m:t>
                        </m:r>
                      </m:e>
                      <m:sub>
                        <m:r>
                          <a:rPr lang="en-US" sz="2600" i="1">
                            <a:solidFill>
                              <a:schemeClr val="tx1"/>
                            </a:solidFill>
                            <a:latin typeface="Cambria Math" panose="02040503050406030204" pitchFamily="18" charset="0"/>
                          </a:rPr>
                          <m:t>𝐺</m:t>
                        </m:r>
                      </m:sub>
                      <m: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𝑘</m:t>
                            </m:r>
                            <m:r>
                              <a:rPr lang="en-US" sz="2600" b="0" i="1" smtClean="0">
                                <a:solidFill>
                                  <a:schemeClr val="tx1"/>
                                </a:solidFill>
                                <a:latin typeface="Cambria Math" panose="02040503050406030204" pitchFamily="18" charset="0"/>
                              </a:rPr>
                              <m:t>+1</m:t>
                            </m:r>
                          </m:e>
                        </m:d>
                      </m:sup>
                    </m:sSubSup>
                    <m:d>
                      <m:dPr>
                        <m:ctrlPr>
                          <a:rPr lang="en-US" sz="2600" i="1">
                            <a:solidFill>
                              <a:schemeClr val="tx1"/>
                            </a:solidFill>
                            <a:latin typeface="Cambria Math" panose="02040503050406030204" pitchFamily="18" charset="0"/>
                          </a:rPr>
                        </m:ctrlPr>
                      </m:dPr>
                      <m:e>
                        <m:r>
                          <a:rPr lang="en-US" sz="2600" i="1">
                            <a:solidFill>
                              <a:schemeClr val="tx1"/>
                            </a:solidFill>
                            <a:latin typeface="Cambria Math" panose="02040503050406030204" pitchFamily="18" charset="0"/>
                          </a:rPr>
                          <m:t>𝐹</m:t>
                        </m:r>
                      </m:e>
                    </m:d>
                  </m:oMath>
                </a14:m>
                <a:r>
                  <a:rPr lang="en-US" sz="2600" smtClean="0">
                    <a:solidFill>
                      <a:schemeClr val="tx1"/>
                    </a:solidFill>
                    <a:latin typeface="Cambria" panose="02040503050406030204" pitchFamily="18" charset="0"/>
                  </a:rPr>
                  <a:t>	</a:t>
                </a:r>
                <a:endParaRPr lang="en-US" sz="2600" smtClean="0">
                  <a:solidFill>
                    <a:schemeClr val="tx1"/>
                  </a:solidFill>
                  <a:latin typeface="Cambria" panose="02040503050406030204" pitchFamily="18" charset="0"/>
                </a:endParaRPr>
              </a:p>
              <a:p>
                <a:pPr marL="0" indent="0" algn="just">
                  <a:buNone/>
                </a:pPr>
                <a:r>
                  <a:rPr lang="en-US" sz="2600" smtClean="0">
                    <a:solidFill>
                      <a:schemeClr val="tx1"/>
                    </a:solidFill>
                    <a:latin typeface="Cambria" panose="02040503050406030204" pitchFamily="18" charset="0"/>
                  </a:rPr>
                  <a:t>Nói cách khác, “giãn nở Geodesic đến khi bão hòa”.</a:t>
                </a:r>
                <a:endParaRPr lang="en-US" sz="2600" smtClean="0">
                  <a:solidFill>
                    <a:schemeClr val="tx1"/>
                  </a:solidFill>
                  <a:latin typeface="Cambria" panose="02040503050406030204" pitchFamily="18" charset="0"/>
                </a:endParaRPr>
              </a:p>
              <a:p>
                <a:pPr algn="just"/>
                <a:endParaRPr lang="en-US" sz="2600">
                  <a:solidFill>
                    <a:schemeClr val="tx1"/>
                  </a:solidFill>
                  <a:latin typeface="Cambria" panose="02040503050406030204" pitchFamily="18" charset="0"/>
                </a:endParaRPr>
              </a:p>
              <a:p>
                <a:pPr lvl="1" algn="just"/>
                <a:endParaRPr lang="en-US" sz="2600" smtClean="0">
                  <a:solidFill>
                    <a:schemeClr val="tx1"/>
                  </a:solidFill>
                  <a:latin typeface="Cambria"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1678" y="1547379"/>
                <a:ext cx="10178322" cy="4722686"/>
              </a:xfrm>
              <a:blipFill rotWithShape="0">
                <a:blip r:embed="rId2"/>
                <a:stretch>
                  <a:fillRect l="-1078" t="-1032" r="-1078"/>
                </a:stretch>
              </a:blipFill>
            </p:spPr>
            <p:txBody>
              <a:bodyPr/>
              <a:lstStyle/>
              <a:p>
                <a:r>
                  <a:rPr lang="vi-VN">
                    <a:noFill/>
                  </a:rPr>
                  <a:t> </a:t>
                </a:r>
              </a:p>
            </p:txBody>
          </p:sp>
        </mc:Fallback>
      </mc:AlternateContent>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19</a:t>
            </a:fld>
            <a:endParaRPr lang="en-US" sz="1800"/>
          </a:p>
        </p:txBody>
      </p:sp>
    </p:spTree>
    <p:extLst>
      <p:ext uri="{BB962C8B-B14F-4D97-AF65-F5344CB8AC3E}">
        <p14:creationId xmlns:p14="http://schemas.microsoft.com/office/powerpoint/2010/main" val="392460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MOTIVATION</a:t>
            </a:r>
            <a:endParaRPr lang="en-US"/>
          </a:p>
        </p:txBody>
      </p:sp>
      <p:sp>
        <p:nvSpPr>
          <p:cNvPr id="3" name="Content Placeholder 2"/>
          <p:cNvSpPr>
            <a:spLocks noGrp="1"/>
          </p:cNvSpPr>
          <p:nvPr>
            <p:ph idx="1"/>
          </p:nvPr>
        </p:nvSpPr>
        <p:spPr>
          <a:xfrm>
            <a:off x="1251678" y="1314085"/>
            <a:ext cx="10178322" cy="1100503"/>
          </a:xfrm>
        </p:spPr>
        <p:txBody>
          <a:bodyPr>
            <a:noAutofit/>
          </a:bodyPr>
          <a:lstStyle/>
          <a:p>
            <a:pPr algn="just"/>
            <a:r>
              <a:rPr lang="en-US" sz="2600" b="1" smtClean="0">
                <a:solidFill>
                  <a:schemeClr val="tx1"/>
                </a:solidFill>
                <a:latin typeface="Cambria" panose="02040503050406030204" pitchFamily="18" charset="0"/>
              </a:rPr>
              <a:t>Lý thuyết: </a:t>
            </a:r>
            <a:r>
              <a:rPr lang="en-US" sz="2600" smtClean="0">
                <a:solidFill>
                  <a:schemeClr val="tx1"/>
                </a:solidFill>
                <a:latin typeface="Cambria" panose="02040503050406030204" pitchFamily="18" charset="0"/>
              </a:rPr>
              <a:t>Cần phép biến đổi ảnh duy trì được hình thái của ảnh. Lý thuyết toán tử hình thái được áp dụng từ toán học vào xử lý ảnh để giải quyết điều đó.</a:t>
            </a:r>
          </a:p>
          <a:p>
            <a:pPr algn="just"/>
            <a:r>
              <a:rPr lang="en-US" sz="2600" b="1" smtClean="0">
                <a:solidFill>
                  <a:schemeClr val="tx1"/>
                </a:solidFill>
                <a:latin typeface="Cambria" panose="02040503050406030204" pitchFamily="18" charset="0"/>
              </a:rPr>
              <a:t>Thực tiễn: </a:t>
            </a:r>
            <a:r>
              <a:rPr lang="en-US" sz="2600" smtClean="0">
                <a:solidFill>
                  <a:schemeClr val="tx1"/>
                </a:solidFill>
                <a:latin typeface="Cambria" panose="02040503050406030204" pitchFamily="18" charset="0"/>
              </a:rPr>
              <a:t>Các </a:t>
            </a:r>
            <a:r>
              <a:rPr lang="en-US" sz="2600" smtClean="0">
                <a:solidFill>
                  <a:schemeClr val="tx1"/>
                </a:solidFill>
                <a:latin typeface="Cambria" panose="02040503050406030204" pitchFamily="18" charset="0"/>
              </a:rPr>
              <a:t>văn bản xưa theo thời gian thường khá mờ và có nhiều chữ sẽ nhìn không rõ. </a:t>
            </a: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a:t>
            </a:fld>
            <a:endParaRPr lang="en-US" sz="180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344" y="3708350"/>
            <a:ext cx="3804991" cy="2853743"/>
          </a:xfrm>
          <a:prstGeom prst="rect">
            <a:avLst/>
          </a:prstGeom>
        </p:spPr>
      </p:pic>
    </p:spTree>
    <p:extLst>
      <p:ext uri="{BB962C8B-B14F-4D97-AF65-F5344CB8AC3E}">
        <p14:creationId xmlns:p14="http://schemas.microsoft.com/office/powerpoint/2010/main" val="1799851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251678" y="1318779"/>
                <a:ext cx="10178322" cy="4722686"/>
              </a:xfrm>
            </p:spPr>
            <p:txBody>
              <a:bodyPr>
                <a:noAutofit/>
              </a:bodyPr>
              <a:lstStyle/>
              <a:p>
                <a:pPr algn="just"/>
                <a:r>
                  <a:rPr lang="en-US" sz="2600" b="1" smtClean="0">
                    <a:solidFill>
                      <a:schemeClr val="tx1"/>
                    </a:solidFill>
                    <a:latin typeface="Cambria" panose="02040503050406030204" pitchFamily="18" charset="0"/>
                  </a:rPr>
                  <a:t>Mở </a:t>
                </a:r>
                <a:r>
                  <a:rPr lang="en-US" sz="2600" b="1" smtClean="0">
                    <a:solidFill>
                      <a:schemeClr val="tx1"/>
                    </a:solidFill>
                    <a:latin typeface="Cambria" panose="02040503050406030204" pitchFamily="18" charset="0"/>
                  </a:rPr>
                  <a:t>rộng bằng tái </a:t>
                </a:r>
                <a:r>
                  <a:rPr lang="en-US" sz="2600" b="1" smtClean="0">
                    <a:solidFill>
                      <a:schemeClr val="tx1"/>
                    </a:solidFill>
                    <a:latin typeface="Cambria" panose="02040503050406030204" pitchFamily="18" charset="0"/>
                  </a:rPr>
                  <a:t>tạo</a:t>
                </a:r>
              </a:p>
              <a:p>
                <a:pPr marL="0" indent="0" algn="just">
                  <a:buNone/>
                </a:pPr>
                <a:r>
                  <a:rPr lang="en-US" sz="2600" b="1" smtClean="0">
                    <a:solidFill>
                      <a:schemeClr val="tx1"/>
                    </a:solidFill>
                    <a:latin typeface="Cambria" panose="02040503050406030204" pitchFamily="18" charset="0"/>
                  </a:rPr>
                  <a:t>Mở </a:t>
                </a:r>
                <a:r>
                  <a:rPr lang="en-US" sz="2600" b="1">
                    <a:solidFill>
                      <a:schemeClr val="tx1"/>
                    </a:solidFill>
                    <a:latin typeface="Cambria" panose="02040503050406030204" pitchFamily="18" charset="0"/>
                  </a:rPr>
                  <a:t>rộng bằng tái </a:t>
                </a:r>
                <a:r>
                  <a:rPr lang="en-US" sz="2600" b="1" smtClean="0">
                    <a:solidFill>
                      <a:schemeClr val="tx1"/>
                    </a:solidFill>
                    <a:latin typeface="Cambria" panose="02040503050406030204" pitchFamily="18" charset="0"/>
                  </a:rPr>
                  <a:t>tạo </a:t>
                </a:r>
                <a:r>
                  <a:rPr lang="en-US" sz="2600" smtClean="0">
                    <a:solidFill>
                      <a:schemeClr val="tx1"/>
                    </a:solidFill>
                    <a:latin typeface="Cambria" panose="02040503050406030204" pitchFamily="18" charset="0"/>
                  </a:rPr>
                  <a:t>cấp </a:t>
                </a:r>
                <a14:m>
                  <m:oMath xmlns:m="http://schemas.openxmlformats.org/officeDocument/2006/math">
                    <m:r>
                      <a:rPr lang="en-US" sz="2600" b="0" i="1" smtClean="0">
                        <a:solidFill>
                          <a:schemeClr val="tx1"/>
                        </a:solidFill>
                        <a:latin typeface="Cambria Math" panose="02040503050406030204" pitchFamily="18" charset="0"/>
                      </a:rPr>
                      <m:t>𝑛</m:t>
                    </m:r>
                  </m:oMath>
                </a14:m>
                <a:r>
                  <a:rPr lang="en-US" sz="2600" smtClean="0">
                    <a:solidFill>
                      <a:schemeClr val="tx1"/>
                    </a:solidFill>
                    <a:latin typeface="Cambria" panose="02040503050406030204" pitchFamily="18" charset="0"/>
                  </a:rPr>
                  <a:t> của ảnh </a:t>
                </a:r>
                <a14:m>
                  <m:oMath xmlns:m="http://schemas.openxmlformats.org/officeDocument/2006/math">
                    <m:r>
                      <a:rPr lang="en-US" sz="2600" b="0" i="1" smtClean="0">
                        <a:solidFill>
                          <a:schemeClr val="tx1"/>
                        </a:solidFill>
                        <a:latin typeface="Cambria Math" panose="02040503050406030204" pitchFamily="18" charset="0"/>
                      </a:rPr>
                      <m:t>𝐺</m:t>
                    </m:r>
                  </m:oMath>
                </a14:m>
                <a:r>
                  <a:rPr lang="en-US" sz="2600" smtClean="0">
                    <a:solidFill>
                      <a:schemeClr val="tx1"/>
                    </a:solidFill>
                    <a:latin typeface="Cambria" panose="02040503050406030204" pitchFamily="18" charset="0"/>
                  </a:rPr>
                  <a:t> </a:t>
                </a:r>
                <a:r>
                  <a:rPr lang="en-US" sz="2600" smtClean="0">
                    <a:solidFill>
                      <a:schemeClr val="tx1"/>
                    </a:solidFill>
                    <a:latin typeface="Cambria" panose="02040503050406030204" pitchFamily="18" charset="0"/>
                  </a:rPr>
                  <a:t>được định nghĩa là tái tạo hình thái bằng giãn nở của </a:t>
                </a:r>
                <a14:m>
                  <m:oMath xmlns:m="http://schemas.openxmlformats.org/officeDocument/2006/math">
                    <m:r>
                      <a:rPr lang="en-US" sz="2600" b="0" i="1" smtClean="0">
                        <a:solidFill>
                          <a:schemeClr val="tx1"/>
                        </a:solidFill>
                        <a:latin typeface="Cambria Math" panose="02040503050406030204" pitchFamily="18" charset="0"/>
                      </a:rPr>
                      <m:t>𝐺</m:t>
                    </m:r>
                  </m:oMath>
                </a14:m>
                <a:r>
                  <a:rPr lang="en-US" sz="2600" smtClean="0">
                    <a:solidFill>
                      <a:schemeClr val="tx1"/>
                    </a:solidFill>
                    <a:latin typeface="Cambria" panose="02040503050406030204" pitchFamily="18" charset="0"/>
                  </a:rPr>
                  <a:t> </a:t>
                </a:r>
                <a:r>
                  <a:rPr lang="en-US" sz="2600" smtClean="0">
                    <a:solidFill>
                      <a:schemeClr val="tx1"/>
                    </a:solidFill>
                    <a:latin typeface="Cambria" panose="02040503050406030204" pitchFamily="18" charset="0"/>
                  </a:rPr>
                  <a:t>từ phép co </a:t>
                </a:r>
                <a14:m>
                  <m:oMath xmlns:m="http://schemas.openxmlformats.org/officeDocument/2006/math">
                    <m:r>
                      <a:rPr lang="en-US" sz="2600" b="0" i="1" smtClean="0">
                        <a:solidFill>
                          <a:schemeClr val="tx1"/>
                        </a:solidFill>
                        <a:latin typeface="Cambria Math" panose="02040503050406030204" pitchFamily="18" charset="0"/>
                      </a:rPr>
                      <m:t>𝑛</m:t>
                    </m:r>
                  </m:oMath>
                </a14:m>
                <a:r>
                  <a:rPr lang="en-US" sz="2600" b="1" smtClean="0">
                    <a:solidFill>
                      <a:schemeClr val="tx1"/>
                    </a:solidFill>
                    <a:latin typeface="Cambria" panose="02040503050406030204" pitchFamily="18" charset="0"/>
                  </a:rPr>
                  <a:t> </a:t>
                </a:r>
                <a:r>
                  <a:rPr lang="en-US" sz="2600" smtClean="0">
                    <a:solidFill>
                      <a:schemeClr val="tx1"/>
                    </a:solidFill>
                    <a:latin typeface="Cambria" panose="02040503050406030204" pitchFamily="18" charset="0"/>
                  </a:rPr>
                  <a:t>của nó:</a:t>
                </a:r>
              </a:p>
              <a:p>
                <a:pPr marL="457200" lvl="1" indent="0" algn="just">
                  <a:buNone/>
                </a:pPr>
                <a14:m>
                  <m:oMathPara xmlns:m="http://schemas.openxmlformats.org/officeDocument/2006/math">
                    <m:oMathParaPr>
                      <m:jc m:val="centerGroup"/>
                    </m:oMathParaPr>
                    <m:oMath xmlns:m="http://schemas.openxmlformats.org/officeDocument/2006/math">
                      <m:sSubSup>
                        <m:sSubSupPr>
                          <m:ctrlPr>
                            <a:rPr lang="en-US" sz="2600" i="1">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𝑂</m:t>
                          </m:r>
                        </m:e>
                        <m:sub>
                          <m:r>
                            <a:rPr lang="en-US" sz="2600" b="0" i="1" smtClean="0">
                              <a:solidFill>
                                <a:schemeClr val="tx1"/>
                              </a:solidFill>
                              <a:latin typeface="Cambria Math" panose="02040503050406030204" pitchFamily="18" charset="0"/>
                            </a:rPr>
                            <m:t>𝑅</m:t>
                          </m:r>
                        </m:sub>
                        <m:sup>
                          <m:r>
                            <a:rPr lang="en-US" sz="2600" b="0" i="1" smtClean="0">
                              <a:solidFill>
                                <a:schemeClr val="tx1"/>
                              </a:solidFill>
                              <a:latin typeface="Cambria Math" panose="02040503050406030204" pitchFamily="18" charset="0"/>
                            </a:rPr>
                            <m:t>(</m:t>
                          </m:r>
                          <m:r>
                            <a:rPr lang="en-US" sz="2600" b="0" i="1" smtClean="0">
                              <a:solidFill>
                                <a:schemeClr val="tx1"/>
                              </a:solidFill>
                              <a:latin typeface="Cambria Math" panose="02040503050406030204" pitchFamily="18" charset="0"/>
                            </a:rPr>
                            <m:t>𝑛</m:t>
                          </m:r>
                          <m:r>
                            <a:rPr lang="en-US" sz="2600" b="0" i="1" smtClean="0">
                              <a:solidFill>
                                <a:schemeClr val="tx1"/>
                              </a:solidFill>
                              <a:latin typeface="Cambria Math" panose="02040503050406030204" pitchFamily="18" charset="0"/>
                            </a:rPr>
                            <m:t>)</m:t>
                          </m:r>
                        </m:sup>
                      </m:sSubSup>
                      <m:d>
                        <m:dPr>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𝐺</m:t>
                          </m:r>
                        </m:e>
                      </m:d>
                      <m:r>
                        <a:rPr lang="en-US" sz="2600" i="1">
                          <a:solidFill>
                            <a:schemeClr val="tx1"/>
                          </a:solidFill>
                          <a:latin typeface="Cambria Math" panose="02040503050406030204" pitchFamily="18" charset="0"/>
                        </a:rPr>
                        <m:t>=</m:t>
                      </m:r>
                      <m:sSubSup>
                        <m:sSubSupPr>
                          <m:ctrlPr>
                            <a:rPr lang="en-US" sz="2600" i="1">
                              <a:solidFill>
                                <a:schemeClr val="tx1"/>
                              </a:solidFill>
                              <a:latin typeface="Cambria Math" panose="02040503050406030204" pitchFamily="18" charset="0"/>
                            </a:rPr>
                          </m:ctrlPr>
                        </m:sSubSupPr>
                        <m:e>
                          <m:r>
                            <a:rPr lang="en-US" sz="2600" b="0" i="1" smtClean="0">
                              <a:solidFill>
                                <a:schemeClr val="tx1"/>
                              </a:solidFill>
                              <a:latin typeface="Cambria Math" panose="02040503050406030204" pitchFamily="18" charset="0"/>
                            </a:rPr>
                            <m:t>𝑅</m:t>
                          </m:r>
                        </m:e>
                        <m:sub>
                          <m:r>
                            <a:rPr lang="en-US" sz="2600" b="0" i="1" smtClean="0">
                              <a:solidFill>
                                <a:schemeClr val="tx1"/>
                              </a:solidFill>
                              <a:latin typeface="Cambria Math" panose="02040503050406030204" pitchFamily="18" charset="0"/>
                            </a:rPr>
                            <m:t>𝐺</m:t>
                          </m:r>
                        </m:sub>
                        <m:sup>
                          <m:r>
                            <a:rPr lang="en-US" sz="2600" b="0" i="1" smtClean="0">
                              <a:solidFill>
                                <a:schemeClr val="tx1"/>
                              </a:solidFill>
                              <a:latin typeface="Cambria Math" panose="02040503050406030204" pitchFamily="18" charset="0"/>
                            </a:rPr>
                            <m:t>𝐷</m:t>
                          </m:r>
                        </m:sup>
                      </m:sSubSup>
                      <m:d>
                        <m:dPr>
                          <m:ctrlPr>
                            <a:rPr lang="en-US" sz="2600" i="1">
                              <a:solidFill>
                                <a:schemeClr val="tx1"/>
                              </a:solidFill>
                              <a:latin typeface="Cambria Math" panose="02040503050406030204" pitchFamily="18" charset="0"/>
                            </a:rPr>
                          </m:ctrlPr>
                        </m:dPr>
                        <m:e>
                          <m:r>
                            <a:rPr lang="en-US" sz="2600" b="0" i="1" smtClean="0">
                              <a:solidFill>
                                <a:schemeClr val="tx1"/>
                              </a:solidFill>
                              <a:latin typeface="Cambria Math" panose="02040503050406030204" pitchFamily="18" charset="0"/>
                            </a:rPr>
                            <m:t>𝐺</m:t>
                          </m:r>
                          <m:r>
                            <a:rPr lang="en-US" sz="2600" i="1" smtClean="0">
                              <a:solidFill>
                                <a:schemeClr val="tx1"/>
                              </a:solidFill>
                              <a:latin typeface="Cambria Math" panose="02040503050406030204" pitchFamily="18" charset="0"/>
                              <a:ea typeface="Cambria Math" panose="02040503050406030204" pitchFamily="18" charset="0"/>
                            </a:rPr>
                            <m:t>⊖</m:t>
                          </m:r>
                          <m:r>
                            <a:rPr lang="en-US" sz="2600" b="0" i="1" smtClean="0">
                              <a:solidFill>
                                <a:schemeClr val="tx1"/>
                              </a:solidFill>
                              <a:latin typeface="Cambria Math" panose="02040503050406030204" pitchFamily="18" charset="0"/>
                              <a:ea typeface="Cambria Math" panose="02040503050406030204" pitchFamily="18" charset="0"/>
                            </a:rPr>
                            <m:t>𝑛𝐵</m:t>
                          </m:r>
                        </m:e>
                      </m:d>
                    </m:oMath>
                  </m:oMathPara>
                </a14:m>
                <a:endParaRPr lang="en-US" sz="2600" b="0" smtClean="0">
                  <a:solidFill>
                    <a:schemeClr val="tx1"/>
                  </a:solidFill>
                  <a:latin typeface="Cambria" panose="02040503050406030204" pitchFamily="18" charset="0"/>
                  <a:ea typeface="Cambria Math" panose="02040503050406030204" pitchFamily="18" charset="0"/>
                </a:endParaRPr>
              </a:p>
              <a:p>
                <a:pPr marL="0" lvl="1" indent="0" algn="just">
                  <a:buNone/>
                </a:pPr>
                <a:r>
                  <a:rPr lang="en-US" sz="2600" b="1" smtClean="0">
                    <a:solidFill>
                      <a:schemeClr val="tx1"/>
                    </a:solidFill>
                    <a:latin typeface="Cambria" panose="02040503050406030204" pitchFamily="18" charset="0"/>
                  </a:rPr>
                  <a:t>Ý nghĩa: </a:t>
                </a:r>
                <a:r>
                  <a:rPr lang="en-US" sz="2600" smtClean="0">
                    <a:solidFill>
                      <a:schemeClr val="tx1"/>
                    </a:solidFill>
                    <a:latin typeface="Cambria" panose="02040503050406030204" pitchFamily="18" charset="0"/>
                  </a:rPr>
                  <a:t>chọn ảnh marker F là ảnh co n lần của ảnh gốc G, rồi dùng </a:t>
                </a:r>
                <a:r>
                  <a:rPr lang="en-US" sz="2600" i="1" smtClean="0">
                    <a:solidFill>
                      <a:schemeClr val="tx1"/>
                    </a:solidFill>
                    <a:latin typeface="Cambria" panose="02040503050406030204" pitchFamily="18" charset="0"/>
                  </a:rPr>
                  <a:t>tái </a:t>
                </a:r>
                <a:r>
                  <a:rPr lang="en-US" sz="2600" i="1">
                    <a:solidFill>
                      <a:schemeClr val="tx1"/>
                    </a:solidFill>
                    <a:latin typeface="Cambria" panose="02040503050406030204" pitchFamily="18" charset="0"/>
                  </a:rPr>
                  <a:t>tạo hình thái bằng </a:t>
                </a:r>
                <a:r>
                  <a:rPr lang="en-US" sz="2600" i="1">
                    <a:solidFill>
                      <a:schemeClr val="tx1"/>
                    </a:solidFill>
                    <a:latin typeface="Cambria" panose="02040503050406030204" pitchFamily="18" charset="0"/>
                  </a:rPr>
                  <a:t>giãn </a:t>
                </a:r>
                <a:r>
                  <a:rPr lang="en-US" sz="2600" i="1" smtClean="0">
                    <a:solidFill>
                      <a:schemeClr val="tx1"/>
                    </a:solidFill>
                    <a:latin typeface="Cambria" panose="02040503050406030204" pitchFamily="18" charset="0"/>
                  </a:rPr>
                  <a:t>nở</a:t>
                </a:r>
                <a:r>
                  <a:rPr lang="en-US" sz="2600">
                    <a:solidFill>
                      <a:schemeClr val="tx1"/>
                    </a:solidFill>
                    <a:latin typeface="Cambria" panose="02040503050406030204" pitchFamily="18" charset="0"/>
                  </a:rPr>
                  <a:t>.</a:t>
                </a:r>
                <a:endParaRPr lang="en-US" sz="2600">
                  <a:solidFill>
                    <a:schemeClr val="tx1"/>
                  </a:solidFill>
                  <a:latin typeface="Cambria" panose="02040503050406030204" pitchFamily="18" charset="0"/>
                </a:endParaRPr>
              </a:p>
              <a:p>
                <a:pPr lvl="1" algn="just"/>
                <a:endParaRPr lang="en-US" sz="2600" smtClean="0">
                  <a:solidFill>
                    <a:schemeClr val="tx1"/>
                  </a:solidFill>
                  <a:latin typeface="Cambria" panose="020405030504060302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251678" y="1318779"/>
                <a:ext cx="10178322" cy="4722686"/>
              </a:xfrm>
              <a:blipFill rotWithShape="0">
                <a:blip r:embed="rId2"/>
                <a:stretch>
                  <a:fillRect l="-1078" t="-1032" r="-1078"/>
                </a:stretch>
              </a:blipFill>
            </p:spPr>
            <p:txBody>
              <a:bodyPr/>
              <a:lstStyle/>
              <a:p>
                <a:r>
                  <a:rPr lang="vi-VN">
                    <a:noFill/>
                  </a:rPr>
                  <a:t> </a:t>
                </a:r>
              </a:p>
            </p:txBody>
          </p:sp>
        </mc:Fallback>
      </mc:AlternateContent>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20</a:t>
            </a:fld>
            <a:endParaRPr lang="en-US" sz="1800"/>
          </a:p>
        </p:txBody>
      </p:sp>
    </p:spTree>
    <p:extLst>
      <p:ext uri="{BB962C8B-B14F-4D97-AF65-F5344CB8AC3E}">
        <p14:creationId xmlns:p14="http://schemas.microsoft.com/office/powerpoint/2010/main" val="27056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MODULES</a:t>
            </a:r>
            <a:endParaRPr lang="en-US"/>
          </a:p>
        </p:txBody>
      </p:sp>
      <p:sp>
        <p:nvSpPr>
          <p:cNvPr id="3" name="Content Placeholder 2"/>
          <p:cNvSpPr>
            <a:spLocks noGrp="1"/>
          </p:cNvSpPr>
          <p:nvPr>
            <p:ph idx="1"/>
          </p:nvPr>
        </p:nvSpPr>
        <p:spPr>
          <a:xfrm>
            <a:off x="1251678" y="2603397"/>
            <a:ext cx="3577023" cy="1139779"/>
          </a:xfrm>
        </p:spPr>
        <p:txBody>
          <a:bodyPr>
            <a:noAutofit/>
          </a:bodyPr>
          <a:lstStyle/>
          <a:p>
            <a:pPr marL="0" indent="0" algn="just">
              <a:buNone/>
            </a:pPr>
            <a:r>
              <a:rPr lang="en-US" sz="2600" b="1" smtClean="0">
                <a:solidFill>
                  <a:schemeClr val="tx1"/>
                </a:solidFill>
                <a:latin typeface="Cambria" panose="02040503050406030204" pitchFamily="18" charset="0"/>
              </a:rPr>
              <a:t>Minh </a:t>
            </a:r>
            <a:r>
              <a:rPr lang="en-US" sz="2600" b="1" smtClean="0">
                <a:solidFill>
                  <a:schemeClr val="tx1"/>
                </a:solidFill>
                <a:latin typeface="Cambria" panose="02040503050406030204" pitchFamily="18" charset="0"/>
              </a:rPr>
              <a:t>họa mở rộng</a:t>
            </a:r>
          </a:p>
          <a:p>
            <a:pPr marL="0" indent="0" algn="just">
              <a:buNone/>
            </a:pPr>
            <a:r>
              <a:rPr lang="en-US" sz="2600" b="1" smtClean="0">
                <a:solidFill>
                  <a:schemeClr val="tx1"/>
                </a:solidFill>
                <a:latin typeface="Cambria" panose="02040503050406030204" pitchFamily="18" charset="0"/>
              </a:rPr>
              <a:t>     bằng tái tạo</a:t>
            </a:r>
            <a:endParaRPr lang="en-US" sz="2800" smtClean="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21</a:t>
            </a:fld>
            <a:endParaRPr lang="en-US" sz="1800"/>
          </a:p>
        </p:txBody>
      </p:sp>
      <p:pic>
        <p:nvPicPr>
          <p:cNvPr id="6" name="Ảnh 5"/>
          <p:cNvPicPr>
            <a:picLocks noChangeAspect="1"/>
          </p:cNvPicPr>
          <p:nvPr/>
        </p:nvPicPr>
        <p:blipFill>
          <a:blip r:embed="rId2"/>
          <a:stretch>
            <a:fillRect/>
          </a:stretch>
        </p:blipFill>
        <p:spPr>
          <a:xfrm>
            <a:off x="5815196" y="-1"/>
            <a:ext cx="6376803" cy="3113203"/>
          </a:xfrm>
          <a:prstGeom prst="rect">
            <a:avLst/>
          </a:prstGeom>
        </p:spPr>
      </p:pic>
      <p:pic>
        <p:nvPicPr>
          <p:cNvPr id="7" name="Ảnh 6"/>
          <p:cNvPicPr>
            <a:picLocks noChangeAspect="1"/>
          </p:cNvPicPr>
          <p:nvPr/>
        </p:nvPicPr>
        <p:blipFill>
          <a:blip r:embed="rId3"/>
          <a:stretch>
            <a:fillRect/>
          </a:stretch>
        </p:blipFill>
        <p:spPr>
          <a:xfrm>
            <a:off x="5815196" y="3173287"/>
            <a:ext cx="6273710" cy="3121988"/>
          </a:xfrm>
          <a:prstGeom prst="rect">
            <a:avLst/>
          </a:prstGeom>
        </p:spPr>
      </p:pic>
      <p:cxnSp>
        <p:nvCxnSpPr>
          <p:cNvPr id="9" name="Đường kết nối Cong 8"/>
          <p:cNvCxnSpPr>
            <a:stCxn id="6" idx="1"/>
            <a:endCxn id="7" idx="1"/>
          </p:cNvCxnSpPr>
          <p:nvPr/>
        </p:nvCxnSpPr>
        <p:spPr>
          <a:xfrm rot="10800000" flipV="1">
            <a:off x="5815196" y="1556601"/>
            <a:ext cx="12700" cy="3177680"/>
          </a:xfrm>
          <a:prstGeom prst="curvedConnector3">
            <a:avLst>
              <a:gd name="adj1" fmla="val 667058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19389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Nguyên </a:t>
            </a:r>
            <a:r>
              <a:rPr lang="en-US" smtClean="0">
                <a:latin typeface="Segoe UI Black" panose="020B0A02040204020203" pitchFamily="34" charset="0"/>
                <a:ea typeface="Segoe UI Black" panose="020B0A02040204020203" pitchFamily="34" charset="0"/>
                <a:cs typeface="Segoe UI Black" panose="020B0A02040204020203" pitchFamily="34" charset="0"/>
              </a:rPr>
              <a:t>lý hướng 1</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22</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smtClean="0">
                <a:solidFill>
                  <a:schemeClr val="tx1"/>
                </a:solidFill>
                <a:latin typeface="Cambria" panose="02040503050406030204" pitchFamily="18" charset="0"/>
              </a:rPr>
              <a:t>Chuyển ảnh Grayscale về binary với ngưỡng cao. Ảnh binary thu được có độ chi tiết cao hơn, tuy nhiên sẽ đi kèm với nhiễu nhiều hơn.</a:t>
            </a:r>
          </a:p>
          <a:p>
            <a:r>
              <a:rPr lang="en-US" sz="2800" smtClean="0">
                <a:solidFill>
                  <a:schemeClr val="tx1"/>
                </a:solidFill>
                <a:latin typeface="Cambria" panose="02040503050406030204" pitchFamily="18" charset="0"/>
              </a:rPr>
              <a:t>Bài toán đặt ra trong hướng này:</a:t>
            </a:r>
          </a:p>
          <a:p>
            <a:pPr lvl="1"/>
            <a:r>
              <a:rPr lang="en-US" sz="2600" smtClean="0">
                <a:solidFill>
                  <a:schemeClr val="tx1"/>
                </a:solidFill>
                <a:latin typeface="Cambria" panose="02040503050406030204" pitchFamily="18" charset="0"/>
              </a:rPr>
              <a:t>Khử nhiễu ít ảnh hưởng đến chữ.</a:t>
            </a:r>
          </a:p>
          <a:p>
            <a:pPr lvl="1"/>
            <a:r>
              <a:rPr lang="en-US" sz="2600" smtClean="0">
                <a:solidFill>
                  <a:schemeClr val="tx1"/>
                </a:solidFill>
                <a:latin typeface="Cambria" panose="02040503050406030204" pitchFamily="18" charset="0"/>
              </a:rPr>
              <a:t>Lấp các lỗ trống, làm liền mạch chữ.</a:t>
            </a:r>
          </a:p>
          <a:p>
            <a:endParaRPr lang="en-US" sz="280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2640057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1</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23</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cao.</a:t>
            </a: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33032" cy="3747598"/>
            <a:chOff x="4020250" y="2801856"/>
            <a:chExt cx="5076409" cy="3747598"/>
          </a:xfrm>
        </p:grpSpPr>
        <p:graphicFrame>
          <p:nvGraphicFramePr>
            <p:cNvPr id="3" name="Sơ đồ 2"/>
            <p:cNvGraphicFramePr/>
            <p:nvPr>
              <p:extLst>
                <p:ext uri="{D42A27DB-BD31-4B8C-83A1-F6EECF244321}">
                  <p14:modId xmlns:p14="http://schemas.microsoft.com/office/powerpoint/2010/main" val="2285202994"/>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17243626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chuyển đổi</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24</a:t>
            </a:fld>
            <a:endParaRPr lang="en-US" sz="1800"/>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Chức năng: </a:t>
                </a:r>
                <a:r>
                  <a:rPr lang="en-US" sz="2800" smtClean="0">
                    <a:solidFill>
                      <a:schemeClr val="tx1"/>
                    </a:solidFill>
                    <a:latin typeface="Cambria" panose="02040503050406030204" pitchFamily="18" charset="0"/>
                  </a:rPr>
                  <a:t>Chuyển ảnh Grayscale sang nhị phân.</a:t>
                </a:r>
              </a:p>
              <a:p>
                <a:r>
                  <a:rPr lang="en-US" sz="2800" b="1" smtClean="0">
                    <a:solidFill>
                      <a:schemeClr val="tx1"/>
                    </a:solidFill>
                    <a:latin typeface="Cambria" panose="02040503050406030204" pitchFamily="18" charset="0"/>
                  </a:rPr>
                  <a:t>Nguyên lý: </a:t>
                </a:r>
                <a:r>
                  <a:rPr lang="en-US" sz="2800" smtClean="0">
                    <a:solidFill>
                      <a:schemeClr val="tx1"/>
                    </a:solidFill>
                    <a:latin typeface="Cambria" panose="02040503050406030204" pitchFamily="18" charset="0"/>
                  </a:rPr>
                  <a:t>Sử dụng một giá trị mức xám làm ngưỡng. Trong ảnh Grayscale, những pixel nào có mức xám thấp hơn ngưỡng trở thành pixel đen trong ảnh Binary và ngược lại.</a:t>
                </a:r>
              </a:p>
              <a:p>
                <a:r>
                  <a:rPr lang="en-US" sz="2800" b="1" smtClean="0">
                    <a:solidFill>
                      <a:schemeClr val="tx1"/>
                    </a:solidFill>
                    <a:latin typeface="Cambria" panose="02040503050406030204" pitchFamily="18" charset="0"/>
                  </a:rPr>
                  <a:t>Kỹ thuật: </a:t>
                </a:r>
                <a:r>
                  <a:rPr lang="en-US" sz="2800" smtClean="0">
                    <a:solidFill>
                      <a:schemeClr val="tx1"/>
                    </a:solidFill>
                    <a:latin typeface="Cambria" panose="02040503050406030204" pitchFamily="18" charset="0"/>
                  </a:rPr>
                  <a:t>Chọn ngưỡng bằng cách: tính histogram của ảnh Grayscale. Ngưỡng là giá trị mức xám sao cho số lượng các pixel có mức xám nhỏ hơn hoặc bằng ngưỡng chiếm </a:t>
                </a:r>
                <a14:m>
                  <m:oMath xmlns:m="http://schemas.openxmlformats.org/officeDocument/2006/math">
                    <m:r>
                      <a:rPr lang="en-US" sz="2800" b="0" i="1" smtClean="0">
                        <a:solidFill>
                          <a:schemeClr val="tx1"/>
                        </a:solidFill>
                        <a:latin typeface="Cambria Math" panose="02040503050406030204" pitchFamily="18" charset="0"/>
                      </a:rPr>
                      <m:t>5</m:t>
                    </m:r>
                    <m:r>
                      <a:rPr lang="en-US" sz="2800" b="0" i="1" smtClean="0">
                        <a:solidFill>
                          <a:schemeClr val="tx1"/>
                        </a:solidFill>
                        <a:latin typeface="Cambria Math" panose="02040503050406030204" pitchFamily="18" charset="0"/>
                      </a:rPr>
                      <m:t>%−&gt;</m:t>
                    </m:r>
                    <m:r>
                      <a:rPr lang="en-US" sz="2800" b="0" i="1" smtClean="0">
                        <a:solidFill>
                          <a:schemeClr val="tx1"/>
                        </a:solidFill>
                        <a:latin typeface="Cambria Math" panose="02040503050406030204" pitchFamily="18" charset="0"/>
                      </a:rPr>
                      <m:t>10</m:t>
                    </m:r>
                    <m:r>
                      <a:rPr lang="en-US" sz="2800" b="0" i="1" smtClean="0">
                        <a:solidFill>
                          <a:schemeClr val="tx1"/>
                        </a:solidFill>
                        <a:latin typeface="Cambria Math" panose="02040503050406030204" pitchFamily="18" charset="0"/>
                      </a:rPr>
                      <m:t>%</m:t>
                    </m:r>
                  </m:oMath>
                </a14:m>
                <a:r>
                  <a:rPr lang="en-US" sz="2600" smtClean="0">
                    <a:solidFill>
                      <a:schemeClr val="tx1"/>
                    </a:solidFill>
                    <a:latin typeface="Cambria" panose="02040503050406030204" pitchFamily="18" charset="0"/>
                  </a:rPr>
                  <a:t> tổng số pixel.</a:t>
                </a:r>
              </a:p>
              <a:p>
                <a:endParaRPr lang="en-US" sz="2800" smtClean="0">
                  <a:solidFill>
                    <a:schemeClr val="tx1"/>
                  </a:solidFill>
                  <a:latin typeface="Cambria" panose="02040503050406030204" pitchFamily="18" charset="0"/>
                </a:endParaRP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1518204" y="1558757"/>
                <a:ext cx="9645269" cy="1139779"/>
              </a:xfrm>
              <a:blipFill rotWithShape="0">
                <a:blip r:embed="rId2"/>
                <a:stretch>
                  <a:fillRect l="-1138" t="-5348" r="-506" b="-262032"/>
                </a:stretch>
              </a:blipFill>
            </p:spPr>
            <p:txBody>
              <a:bodyPr/>
              <a:lstStyle/>
              <a:p>
                <a:r>
                  <a:rPr lang="vi-VN">
                    <a:noFill/>
                  </a:rPr>
                  <a:t> </a:t>
                </a:r>
              </a:p>
            </p:txBody>
          </p:sp>
        </mc:Fallback>
      </mc:AlternateContent>
    </p:spTree>
    <p:extLst>
      <p:ext uri="{BB962C8B-B14F-4D97-AF65-F5344CB8AC3E}">
        <p14:creationId xmlns:p14="http://schemas.microsoft.com/office/powerpoint/2010/main" val="1419300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67" y="94130"/>
            <a:ext cx="10178322" cy="1492132"/>
          </a:xfrm>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Ảnh</a:t>
            </a:r>
            <a:br>
              <a:rPr lang="en-US" smtClean="0">
                <a:latin typeface="Segoe UI Black" panose="020B0A02040204020203" pitchFamily="34" charset="0"/>
                <a:ea typeface="Segoe UI Black" panose="020B0A02040204020203" pitchFamily="34" charset="0"/>
                <a:cs typeface="Segoe UI Black" panose="020B0A02040204020203" pitchFamily="34" charset="0"/>
              </a:rPr>
            </a:br>
            <a:r>
              <a:rPr lang="en-US" smtClean="0">
                <a:latin typeface="Segoe UI Black" panose="020B0A02040204020203" pitchFamily="34" charset="0"/>
                <a:ea typeface="Segoe UI Black" panose="020B0A02040204020203" pitchFamily="34" charset="0"/>
                <a:cs typeface="Segoe UI Black" panose="020B0A02040204020203" pitchFamily="34" charset="0"/>
              </a:rPr>
              <a:t>gốc</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25</a:t>
            </a:fld>
            <a:endParaRPr lang="en-US" sz="1800"/>
          </a:p>
        </p:txBody>
      </p:sp>
      <p:pic>
        <p:nvPicPr>
          <p:cNvPr id="8" name="Chỗ dành sẵn cho Nội dung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2647" y="0"/>
            <a:ext cx="9649353" cy="6855738"/>
          </a:xfrm>
        </p:spPr>
      </p:pic>
    </p:spTree>
    <p:extLst>
      <p:ext uri="{BB962C8B-B14F-4D97-AF65-F5344CB8AC3E}">
        <p14:creationId xmlns:p14="http://schemas.microsoft.com/office/powerpoint/2010/main" val="12830347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267" y="94130"/>
            <a:ext cx="10178322" cy="1492132"/>
          </a:xfrm>
        </p:spPr>
        <p:txBody>
          <a:bodyPr>
            <a:normAutofit fontScale="90000"/>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Ảnh</a:t>
            </a:r>
            <a:br>
              <a:rPr lang="en-US" smtClean="0">
                <a:latin typeface="Segoe UI Black" panose="020B0A02040204020203" pitchFamily="34" charset="0"/>
                <a:ea typeface="Segoe UI Black" panose="020B0A02040204020203" pitchFamily="34" charset="0"/>
                <a:cs typeface="Segoe UI Black" panose="020B0A02040204020203" pitchFamily="34" charset="0"/>
              </a:rPr>
            </a:br>
            <a:r>
              <a:rPr lang="en-US" smtClean="0">
                <a:latin typeface="Segoe UI Black" panose="020B0A02040204020203" pitchFamily="34" charset="0"/>
                <a:ea typeface="Segoe UI Black" panose="020B0A02040204020203" pitchFamily="34" charset="0"/>
                <a:cs typeface="Segoe UI Black" panose="020B0A02040204020203" pitchFamily="34" charset="0"/>
              </a:rPr>
              <a:t>xám</a:t>
            </a:r>
            <a:br>
              <a:rPr lang="en-US" smtClean="0">
                <a:latin typeface="Segoe UI Black" panose="020B0A02040204020203" pitchFamily="34" charset="0"/>
                <a:ea typeface="Segoe UI Black" panose="020B0A02040204020203" pitchFamily="34" charset="0"/>
                <a:cs typeface="Segoe UI Black" panose="020B0A02040204020203" pitchFamily="34" charset="0"/>
              </a:rPr>
            </a:br>
            <a:r>
              <a:rPr lang="en-US" smtClean="0">
                <a:latin typeface="Segoe UI Black" panose="020B0A02040204020203" pitchFamily="34" charset="0"/>
                <a:ea typeface="Segoe UI Black" panose="020B0A02040204020203" pitchFamily="34" charset="0"/>
                <a:cs typeface="Segoe UI Black" panose="020B0A02040204020203" pitchFamily="34" charset="0"/>
              </a:rPr>
              <a:t/>
            </a:r>
            <a:br>
              <a:rPr lang="en-US" smtClean="0">
                <a:latin typeface="Segoe UI Black" panose="020B0A02040204020203" pitchFamily="34" charset="0"/>
                <a:ea typeface="Segoe UI Black" panose="020B0A02040204020203" pitchFamily="34" charset="0"/>
                <a:cs typeface="Segoe UI Black" panose="020B0A02040204020203" pitchFamily="34" charset="0"/>
              </a:rPr>
            </a:b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26</a:t>
            </a:fld>
            <a:endParaRPr lang="en-US" sz="1800"/>
          </a:p>
        </p:txBody>
      </p:sp>
      <p:pic>
        <p:nvPicPr>
          <p:cNvPr id="8" name="Chỗ dành sẵn cho Nội dung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647" y="0"/>
            <a:ext cx="9649353" cy="6855737"/>
          </a:xfrm>
        </p:spPr>
      </p:pic>
    </p:spTree>
    <p:extLst>
      <p:ext uri="{BB962C8B-B14F-4D97-AF65-F5344CB8AC3E}">
        <p14:creationId xmlns:p14="http://schemas.microsoft.com/office/powerpoint/2010/main" val="36698140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372" y="161365"/>
            <a:ext cx="10178322" cy="1492132"/>
          </a:xfrm>
        </p:spPr>
        <p:txBody>
          <a:bodyPr>
            <a:noAutofit/>
          </a:bodyPr>
          <a:lstStyle/>
          <a:p>
            <a:r>
              <a:rPr lang="en-US" sz="3000" smtClean="0">
                <a:latin typeface="Segoe UI Black" panose="020B0A02040204020203" pitchFamily="34" charset="0"/>
                <a:ea typeface="Segoe UI Black" panose="020B0A02040204020203" pitchFamily="34" charset="0"/>
                <a:cs typeface="Segoe UI Black" panose="020B0A02040204020203" pitchFamily="34" charset="0"/>
              </a:rPr>
              <a:t>  Ảnh</a:t>
            </a: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binary</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endParaRPr lang="en-US" sz="3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27</a:t>
            </a:fld>
            <a:endParaRPr lang="en-US" sz="1800"/>
          </a:p>
        </p:txBody>
      </p:sp>
      <p:pic>
        <p:nvPicPr>
          <p:cNvPr id="8" name="Chỗ dành sẵn cho Nội dung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647" y="0"/>
            <a:ext cx="9649352" cy="6855737"/>
          </a:xfrm>
        </p:spPr>
      </p:pic>
      <p:sp>
        <p:nvSpPr>
          <p:cNvPr id="6" name="Content Placeholder 2"/>
          <p:cNvSpPr txBox="1">
            <a:spLocks/>
          </p:cNvSpPr>
          <p:nvPr/>
        </p:nvSpPr>
        <p:spPr>
          <a:xfrm>
            <a:off x="697934" y="1244972"/>
            <a:ext cx="9645269" cy="11397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b="1" smtClean="0">
                <a:solidFill>
                  <a:schemeClr val="tx1"/>
                </a:solidFill>
                <a:latin typeface="Cambria" panose="02040503050406030204" pitchFamily="18" charset="0"/>
              </a:rPr>
              <a:t>Mức </a:t>
            </a:r>
            <a:r>
              <a:rPr lang="en-US" b="1" smtClean="0">
                <a:solidFill>
                  <a:schemeClr val="tx1"/>
                </a:solidFill>
                <a:latin typeface="Cambria" panose="02040503050406030204" pitchFamily="18" charset="0"/>
              </a:rPr>
              <a:t>xám 7</a:t>
            </a:r>
            <a:r>
              <a:rPr lang="en-US" b="1" smtClean="0">
                <a:solidFill>
                  <a:schemeClr val="tx1"/>
                </a:solidFill>
                <a:latin typeface="Cambria" panose="02040503050406030204" pitchFamily="18" charset="0"/>
              </a:rPr>
              <a:t>%</a:t>
            </a:r>
          </a:p>
        </p:txBody>
      </p:sp>
    </p:spTree>
    <p:extLst>
      <p:ext uri="{BB962C8B-B14F-4D97-AF65-F5344CB8AC3E}">
        <p14:creationId xmlns:p14="http://schemas.microsoft.com/office/powerpoint/2010/main" val="40661306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1</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28</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cao.</a:t>
            </a: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3501398608"/>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4406550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khử nhiễu</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29</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Chức năng:</a:t>
            </a:r>
            <a:r>
              <a:rPr lang="en-US" sz="2800" smtClean="0">
                <a:solidFill>
                  <a:schemeClr val="tx1"/>
                </a:solidFill>
                <a:latin typeface="Cambria" panose="02040503050406030204" pitchFamily="18" charset="0"/>
              </a:rPr>
              <a:t> Khử nhiễu cho ảnh Binary</a:t>
            </a:r>
          </a:p>
          <a:p>
            <a:pPr marL="0" indent="0">
              <a:buNone/>
            </a:pPr>
            <a:endParaRPr lang="en-US" sz="2800"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Nguyên lý: </a:t>
            </a:r>
            <a:r>
              <a:rPr lang="en-US" sz="2800" smtClean="0">
                <a:solidFill>
                  <a:schemeClr val="tx1"/>
                </a:solidFill>
                <a:latin typeface="Cambria" panose="02040503050406030204" pitchFamily="18" charset="0"/>
              </a:rPr>
              <a:t>Nhận thấy mật độ điểm ảnh trắng tại vị trí các chữ cao hơn so với nhiễu. Chọn một giá trị hợp lý làm ngưỡng. Tại mỗi pixel trắng, xét vùng xung quanh nếu mật độ điểm ảnh trắng thấp hơn ngưỡng ta đưa chuyển về đen, nếu cao hơn hoặc bằng ngưỡng giữ nguyên.</a:t>
            </a:r>
          </a:p>
          <a:p>
            <a:pPr marL="0" indent="0">
              <a:buNone/>
            </a:pPr>
            <a:endParaRPr lang="en-US" sz="280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2030723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MOTIVATION</a:t>
            </a:r>
            <a:endParaRPr lang="en-US"/>
          </a:p>
        </p:txBody>
      </p:sp>
      <p:sp>
        <p:nvSpPr>
          <p:cNvPr id="3" name="Content Placeholder 2"/>
          <p:cNvSpPr>
            <a:spLocks noGrp="1"/>
          </p:cNvSpPr>
          <p:nvPr>
            <p:ph idx="1"/>
          </p:nvPr>
        </p:nvSpPr>
        <p:spPr>
          <a:xfrm>
            <a:off x="1251678" y="1874517"/>
            <a:ext cx="10178322" cy="3593591"/>
          </a:xfrm>
        </p:spPr>
        <p:txBody>
          <a:bodyPr/>
          <a:lstStyle/>
          <a:p>
            <a:pPr algn="just">
              <a:buFont typeface="Wingdings" panose="05000000000000000000" pitchFamily="2" charset="2"/>
              <a:buChar char="è"/>
            </a:pPr>
            <a:r>
              <a:rPr lang="en-US" sz="2800" smtClean="0">
                <a:solidFill>
                  <a:schemeClr val="tx1"/>
                </a:solidFill>
                <a:latin typeface="Cambria" panose="02040503050406030204" pitchFamily="18" charset="0"/>
                <a:sym typeface="Wingdings" panose="05000000000000000000" pitchFamily="2" charset="2"/>
              </a:rPr>
              <a:t>Mắt thường của chúng ta nhìn không rõ huống chi là máy tính cần nhận diện để số hóa văn bản về dạng text. </a:t>
            </a:r>
          </a:p>
          <a:p>
            <a:pPr algn="just">
              <a:buFont typeface="Wingdings" panose="05000000000000000000" pitchFamily="2" charset="2"/>
              <a:buChar char="è"/>
            </a:pPr>
            <a:r>
              <a:rPr lang="en-US" sz="2800" smtClean="0">
                <a:solidFill>
                  <a:schemeClr val="tx1"/>
                </a:solidFill>
                <a:latin typeface="Cambria" panose="02040503050406030204" pitchFamily="18" charset="0"/>
                <a:sym typeface="Wingdings" panose="05000000000000000000" pitchFamily="2" charset="2"/>
              </a:rPr>
              <a:t>Cần một </a:t>
            </a:r>
            <a:r>
              <a:rPr lang="en-US" sz="2800">
                <a:solidFill>
                  <a:schemeClr val="tx1"/>
                </a:solidFill>
                <a:latin typeface="Cambria" panose="02040503050406030204" pitchFamily="18" charset="0"/>
                <a:sym typeface="Wingdings" panose="05000000000000000000" pitchFamily="2" charset="2"/>
              </a:rPr>
              <a:t>bước tiền xử </a:t>
            </a:r>
            <a:r>
              <a:rPr lang="en-US" sz="2800" smtClean="0">
                <a:solidFill>
                  <a:schemeClr val="tx1"/>
                </a:solidFill>
                <a:latin typeface="Cambria" panose="02040503050406030204" pitchFamily="18" charset="0"/>
                <a:sym typeface="Wingdings" panose="05000000000000000000" pitchFamily="2" charset="2"/>
              </a:rPr>
              <a:t>lý giúp cải thiện văn bản xưa, để máy tính số hóa văn bản dễ dàng.</a:t>
            </a:r>
            <a:endParaRPr lang="en-US" sz="280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a:t>
            </a:fld>
            <a:endParaRPr lang="en-US" sz="1800"/>
          </a:p>
        </p:txBody>
      </p:sp>
    </p:spTree>
    <p:extLst>
      <p:ext uri="{BB962C8B-B14F-4D97-AF65-F5344CB8AC3E}">
        <p14:creationId xmlns:p14="http://schemas.microsoft.com/office/powerpoint/2010/main" val="38681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khử nhiễu</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30</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smtClean="0">
                <a:solidFill>
                  <a:schemeClr val="tx1"/>
                </a:solidFill>
                <a:latin typeface="Cambria" panose="02040503050406030204" pitchFamily="18" charset="0"/>
              </a:rPr>
              <a:t>Sử dụng kỹ thuật tương tự MedianBlur.</a:t>
            </a:r>
          </a:p>
          <a:p>
            <a:endParaRPr lang="en-US" sz="2800"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Kỹ </a:t>
            </a:r>
            <a:r>
              <a:rPr lang="en-US" sz="2800" b="1">
                <a:solidFill>
                  <a:schemeClr val="tx1"/>
                </a:solidFill>
                <a:latin typeface="Cambria" panose="02040503050406030204" pitchFamily="18" charset="0"/>
              </a:rPr>
              <a:t>thuật: </a:t>
            </a:r>
            <a:r>
              <a:rPr lang="en-US" sz="2800" smtClean="0">
                <a:solidFill>
                  <a:schemeClr val="tx1"/>
                </a:solidFill>
                <a:latin typeface="Cambria" panose="02040503050406030204" pitchFamily="18" charset="0"/>
              </a:rPr>
              <a:t>Sử dụng một Structuring Element (SE) với hình dạng, kích thước và điểm gốc xác định. Áp SE vào mỗi pixel trắng trong ảnh Binary gốc, đếm số lượng pixel trắng lân cận trong vùng bao quanh bởi SE. Nếu số lượng pixel đếm được nhỏ hơn giá trị ngưỡng thì pixel đó là nhiễu ta loại bỏ bằng cách gán mức xám về 0 (màu đen).</a:t>
            </a:r>
          </a:p>
        </p:txBody>
      </p:sp>
    </p:spTree>
    <p:extLst>
      <p:ext uri="{BB962C8B-B14F-4D97-AF65-F5344CB8AC3E}">
        <p14:creationId xmlns:p14="http://schemas.microsoft.com/office/powerpoint/2010/main" val="3285259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khử nhiễu</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31</a:t>
            </a:fld>
            <a:endParaRPr lang="en-US" sz="1800"/>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1518204" y="1558757"/>
                <a:ext cx="9645269" cy="1139779"/>
              </a:xfrm>
            </p:spPr>
            <p:txBody>
              <a:bodyPr>
                <a:noAutofit/>
              </a:bodyPr>
              <a:lstStyle/>
              <a:p>
                <a:r>
                  <a:rPr lang="en-US" sz="2800" smtClean="0">
                    <a:solidFill>
                      <a:schemeClr val="tx1"/>
                    </a:solidFill>
                    <a:latin typeface="Cambria" panose="02040503050406030204" pitchFamily="18" charset="0"/>
                  </a:rPr>
                  <a:t>Sử dụng kỹ thuật này với nhiều SE có kích thước khác nhau. SE có kích thước lớn sẽ khử nhiễu hiệu quả ở vùng trang trống, trong khi SE với kích thước nhỏ hơn sẽ khử nhiễu tốt ở vùng nhiều chữ.</a:t>
                </a:r>
              </a:p>
              <a:p>
                <a:r>
                  <a:rPr lang="en-US" sz="2800" smtClean="0">
                    <a:solidFill>
                      <a:schemeClr val="tx1"/>
                    </a:solidFill>
                    <a:latin typeface="Cambria" panose="02040503050406030204" pitchFamily="18" charset="0"/>
                  </a:rPr>
                  <a:t>Chú ý với mỗi SE ta cần chọn ngưỡng khác nhau tùy vào kích thước cũng như mục tiêu hướng tới để đạt kết quả như mong đợi.</a:t>
                </a:r>
              </a:p>
              <a:p>
                <a:r>
                  <a:rPr lang="en-US" sz="2800" smtClean="0">
                    <a:solidFill>
                      <a:schemeClr val="tx1"/>
                    </a:solidFill>
                    <a:latin typeface="Cambria" panose="02040503050406030204" pitchFamily="18" charset="0"/>
                  </a:rPr>
                  <a:t>Việc chọn ngưỡng sẽ dựa hoàn toàn vào thực nghiệm. Trong bài này ngưỡng chọn sẽ tử </a:t>
                </a:r>
                <a14:m>
                  <m:oMath xmlns:m="http://schemas.openxmlformats.org/officeDocument/2006/math">
                    <m:r>
                      <a:rPr lang="en-US" sz="2800" b="0" i="1" smtClean="0">
                        <a:solidFill>
                          <a:schemeClr val="tx1"/>
                        </a:solidFill>
                        <a:latin typeface="Cambria Math" panose="02040503050406030204" pitchFamily="18" charset="0"/>
                      </a:rPr>
                      <m:t>15%→20%</m:t>
                    </m:r>
                  </m:oMath>
                </a14:m>
                <a:r>
                  <a:rPr lang="en-US" sz="2800" smtClean="0">
                    <a:solidFill>
                      <a:schemeClr val="tx1"/>
                    </a:solidFill>
                    <a:latin typeface="Cambria" panose="02040503050406030204" pitchFamily="18" charset="0"/>
                  </a:rPr>
                  <a:t> kích thước của SE.</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1518204" y="1558757"/>
                <a:ext cx="9645269" cy="1139779"/>
              </a:xfrm>
              <a:blipFill rotWithShape="0">
                <a:blip r:embed="rId2"/>
                <a:stretch>
                  <a:fillRect l="-1138" t="-5348" r="-2086" b="-305882"/>
                </a:stretch>
              </a:blipFill>
            </p:spPr>
            <p:txBody>
              <a:bodyPr/>
              <a:lstStyle/>
              <a:p>
                <a:r>
                  <a:rPr lang="vi-VN">
                    <a:noFill/>
                  </a:rPr>
                  <a:t> </a:t>
                </a:r>
              </a:p>
            </p:txBody>
          </p:sp>
        </mc:Fallback>
      </mc:AlternateContent>
    </p:spTree>
    <p:extLst>
      <p:ext uri="{BB962C8B-B14F-4D97-AF65-F5344CB8AC3E}">
        <p14:creationId xmlns:p14="http://schemas.microsoft.com/office/powerpoint/2010/main" val="10141528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372" y="161365"/>
            <a:ext cx="10178322" cy="1492132"/>
          </a:xfrm>
        </p:spPr>
        <p:txBody>
          <a:bodyPr>
            <a:noAutofit/>
          </a:bodyPr>
          <a:lstStyle/>
          <a:p>
            <a:r>
              <a:rPr lang="en-US" sz="3000" smtClean="0">
                <a:latin typeface="Segoe UI Black" panose="020B0A02040204020203" pitchFamily="34" charset="0"/>
                <a:ea typeface="Segoe UI Black" panose="020B0A02040204020203" pitchFamily="34" charset="0"/>
                <a:cs typeface="Segoe UI Black" panose="020B0A02040204020203" pitchFamily="34" charset="0"/>
              </a:rPr>
              <a:t>  Ảnh</a:t>
            </a: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binary</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endParaRPr lang="en-US" sz="3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32</a:t>
            </a:fld>
            <a:endParaRPr lang="en-US" sz="1800"/>
          </a:p>
        </p:txBody>
      </p:sp>
      <p:pic>
        <p:nvPicPr>
          <p:cNvPr id="8" name="Chỗ dành sẵn cho Nội dung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2647" y="0"/>
            <a:ext cx="9649352" cy="6855737"/>
          </a:xfrm>
        </p:spPr>
      </p:pic>
      <p:sp>
        <p:nvSpPr>
          <p:cNvPr id="6" name="Content Placeholder 2"/>
          <p:cNvSpPr txBox="1">
            <a:spLocks/>
          </p:cNvSpPr>
          <p:nvPr/>
        </p:nvSpPr>
        <p:spPr>
          <a:xfrm>
            <a:off x="697934" y="1244972"/>
            <a:ext cx="9645269" cy="11397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b="1" smtClean="0">
                <a:solidFill>
                  <a:schemeClr val="tx1"/>
                </a:solidFill>
                <a:latin typeface="Cambria" panose="02040503050406030204" pitchFamily="18" charset="0"/>
              </a:rPr>
              <a:t>Mức </a:t>
            </a:r>
            <a:r>
              <a:rPr lang="en-US" b="1" smtClean="0">
                <a:solidFill>
                  <a:schemeClr val="tx1"/>
                </a:solidFill>
                <a:latin typeface="Cambria" panose="02040503050406030204" pitchFamily="18" charset="0"/>
              </a:rPr>
              <a:t>xám 7</a:t>
            </a:r>
            <a:r>
              <a:rPr lang="en-US" b="1" smtClean="0">
                <a:solidFill>
                  <a:schemeClr val="tx1"/>
                </a:solidFill>
                <a:latin typeface="Cambria" panose="02040503050406030204" pitchFamily="18" charset="0"/>
              </a:rPr>
              <a:t>%</a:t>
            </a:r>
          </a:p>
        </p:txBody>
      </p:sp>
    </p:spTree>
    <p:extLst>
      <p:ext uri="{BB962C8B-B14F-4D97-AF65-F5344CB8AC3E}">
        <p14:creationId xmlns:p14="http://schemas.microsoft.com/office/powerpoint/2010/main" val="80519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478" y="66625"/>
            <a:ext cx="10178322" cy="1492132"/>
          </a:xfrm>
        </p:spPr>
        <p:txBody>
          <a:bodyPr>
            <a:normAutofit/>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 Khử</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nhiễu</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33</a:t>
            </a:fld>
            <a:endParaRPr lang="en-US" sz="1800"/>
          </a:p>
        </p:txBody>
      </p:sp>
      <p:pic>
        <p:nvPicPr>
          <p:cNvPr id="8" name="Chỗ dành sẵn cho Nội dung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9464" y="0"/>
            <a:ext cx="9652536" cy="6858000"/>
          </a:xfrm>
        </p:spPr>
      </p:pic>
    </p:spTree>
    <p:extLst>
      <p:ext uri="{BB962C8B-B14F-4D97-AF65-F5344CB8AC3E}">
        <p14:creationId xmlns:p14="http://schemas.microsoft.com/office/powerpoint/2010/main" val="14084708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1</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34</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cao.</a:t>
            </a: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735038885"/>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22744573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lấp lỗ trống</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35</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Chức năng: </a:t>
            </a:r>
            <a:r>
              <a:rPr lang="en-US" sz="2800" smtClean="0">
                <a:solidFill>
                  <a:schemeClr val="tx1"/>
                </a:solidFill>
                <a:latin typeface="Cambria" panose="02040503050406030204" pitchFamily="18" charset="0"/>
              </a:rPr>
              <a:t>Lấp đầy các lỗ li ti trong nét chữ. Nối lại các nét chữ bị đứt ít.</a:t>
            </a:r>
          </a:p>
          <a:p>
            <a:r>
              <a:rPr lang="en-US" sz="2800" b="1" smtClean="0">
                <a:solidFill>
                  <a:schemeClr val="tx1"/>
                </a:solidFill>
                <a:latin typeface="Cambria" panose="02040503050406030204" pitchFamily="18" charset="0"/>
              </a:rPr>
              <a:t>Nguyên lý: </a:t>
            </a:r>
            <a:r>
              <a:rPr lang="en-US" sz="2800" smtClean="0">
                <a:solidFill>
                  <a:schemeClr val="tx1"/>
                </a:solidFill>
                <a:latin typeface="Cambria" panose="02040503050406030204" pitchFamily="18" charset="0"/>
              </a:rPr>
              <a:t>Dựa vào toán tử Close (Dilate – Erode).</a:t>
            </a:r>
          </a:p>
          <a:p>
            <a:pPr lvl="1"/>
            <a:r>
              <a:rPr lang="en-US" sz="2600" smtClean="0">
                <a:solidFill>
                  <a:schemeClr val="tx1"/>
                </a:solidFill>
                <a:latin typeface="Cambria" panose="02040503050406030204" pitchFamily="18" charset="0"/>
              </a:rPr>
              <a:t>Dilate: Lấp các lỗ trống, nối lại các nét đứt.</a:t>
            </a:r>
          </a:p>
          <a:p>
            <a:pPr lvl="1"/>
            <a:r>
              <a:rPr lang="en-US" sz="2600" smtClean="0">
                <a:solidFill>
                  <a:schemeClr val="tx1"/>
                </a:solidFill>
                <a:latin typeface="Cambria" panose="02040503050406030204" pitchFamily="18" charset="0"/>
              </a:rPr>
              <a:t>Erode: làm mỏng lại nét chữ.</a:t>
            </a:r>
          </a:p>
        </p:txBody>
      </p:sp>
    </p:spTree>
    <p:extLst>
      <p:ext uri="{BB962C8B-B14F-4D97-AF65-F5344CB8AC3E}">
        <p14:creationId xmlns:p14="http://schemas.microsoft.com/office/powerpoint/2010/main" val="1365803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478" y="66625"/>
            <a:ext cx="10178322" cy="1492132"/>
          </a:xfrm>
        </p:spPr>
        <p:txBody>
          <a:bodyPr>
            <a:normAutofit/>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 Khử</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nhiễu</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36</a:t>
            </a:fld>
            <a:endParaRPr lang="en-US" sz="1800"/>
          </a:p>
        </p:txBody>
      </p:sp>
      <p:pic>
        <p:nvPicPr>
          <p:cNvPr id="8" name="Chỗ dành sẵn cho Nội dung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9464" y="0"/>
            <a:ext cx="9652536" cy="6858000"/>
          </a:xfrm>
        </p:spPr>
      </p:pic>
    </p:spTree>
    <p:extLst>
      <p:ext uri="{BB962C8B-B14F-4D97-AF65-F5344CB8AC3E}">
        <p14:creationId xmlns:p14="http://schemas.microsoft.com/office/powerpoint/2010/main" val="520101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290" y="120413"/>
            <a:ext cx="10178322" cy="1492132"/>
          </a:xfrm>
        </p:spPr>
        <p:txBody>
          <a:bodyPr>
            <a:normAutofit/>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Lấp</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 lỗ</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37</a:t>
            </a:fld>
            <a:endParaRPr lang="en-US" sz="1800"/>
          </a:p>
        </p:txBody>
      </p:sp>
      <p:pic>
        <p:nvPicPr>
          <p:cNvPr id="10" name="Chỗ dành sẵn cho Nội dung 9"/>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8609" y="0"/>
            <a:ext cx="9653391" cy="6858607"/>
          </a:xfrm>
        </p:spPr>
      </p:pic>
    </p:spTree>
    <p:extLst>
      <p:ext uri="{BB962C8B-B14F-4D97-AF65-F5344CB8AC3E}">
        <p14:creationId xmlns:p14="http://schemas.microsoft.com/office/powerpoint/2010/main" val="42840235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Nguyên </a:t>
            </a:r>
            <a:r>
              <a:rPr lang="en-US" smtClean="0">
                <a:latin typeface="Segoe UI Black" panose="020B0A02040204020203" pitchFamily="34" charset="0"/>
                <a:ea typeface="Segoe UI Black" panose="020B0A02040204020203" pitchFamily="34" charset="0"/>
                <a:cs typeface="Segoe UI Black" panose="020B0A02040204020203" pitchFamily="34" charset="0"/>
              </a:rPr>
              <a:t>lý hướng 2</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38</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smtClean="0">
                <a:solidFill>
                  <a:schemeClr val="tx1"/>
                </a:solidFill>
                <a:latin typeface="Cambria" panose="02040503050406030204" pitchFamily="18" charset="0"/>
              </a:rPr>
              <a:t>Chuyển ảnh Grayscale về binary với ngưỡng </a:t>
            </a:r>
            <a:r>
              <a:rPr lang="en-US" sz="2800" smtClean="0">
                <a:solidFill>
                  <a:schemeClr val="tx1"/>
                </a:solidFill>
                <a:latin typeface="Cambria" panose="02040503050406030204" pitchFamily="18" charset="0"/>
              </a:rPr>
              <a:t>trung bình đến thấp. </a:t>
            </a:r>
            <a:r>
              <a:rPr lang="en-US" sz="2800" smtClean="0">
                <a:solidFill>
                  <a:schemeClr val="tx1"/>
                </a:solidFill>
                <a:latin typeface="Cambria" panose="02040503050406030204" pitchFamily="18" charset="0"/>
              </a:rPr>
              <a:t>Ảnh binary thu được </a:t>
            </a:r>
            <a:r>
              <a:rPr lang="en-US" sz="2800" smtClean="0">
                <a:solidFill>
                  <a:schemeClr val="tx1"/>
                </a:solidFill>
                <a:latin typeface="Cambria" panose="02040503050406030204" pitchFamily="18" charset="0"/>
              </a:rPr>
              <a:t>bị mất mát thông tin, nhưng lại không có nhiễu.</a:t>
            </a:r>
            <a:endParaRPr lang="en-US" sz="2800" smtClean="0">
              <a:solidFill>
                <a:schemeClr val="tx1"/>
              </a:solidFill>
              <a:latin typeface="Cambria" panose="02040503050406030204" pitchFamily="18" charset="0"/>
            </a:endParaRPr>
          </a:p>
          <a:p>
            <a:r>
              <a:rPr lang="en-US" sz="2800" smtClean="0">
                <a:solidFill>
                  <a:schemeClr val="tx1"/>
                </a:solidFill>
                <a:latin typeface="Cambria" panose="02040503050406030204" pitchFamily="18" charset="0"/>
              </a:rPr>
              <a:t>Bài toán đặt ra trong hướng này:</a:t>
            </a:r>
          </a:p>
          <a:p>
            <a:pPr lvl="1"/>
            <a:r>
              <a:rPr lang="en-US" sz="2600" smtClean="0">
                <a:solidFill>
                  <a:schemeClr val="tx1"/>
                </a:solidFill>
                <a:latin typeface="Cambria" panose="02040503050406030204" pitchFamily="18" charset="0"/>
              </a:rPr>
              <a:t>Tái tạo Opening cho chữ.</a:t>
            </a:r>
            <a:endParaRPr lang="en-US" sz="2600" smtClean="0">
              <a:solidFill>
                <a:schemeClr val="tx1"/>
              </a:solidFill>
              <a:latin typeface="Cambria" panose="02040503050406030204" pitchFamily="18" charset="0"/>
            </a:endParaRPr>
          </a:p>
          <a:p>
            <a:pPr lvl="1"/>
            <a:r>
              <a:rPr lang="en-US" sz="2600" smtClean="0">
                <a:solidFill>
                  <a:schemeClr val="tx1"/>
                </a:solidFill>
                <a:latin typeface="Cambria" panose="02040503050406030204" pitchFamily="18" charset="0"/>
              </a:rPr>
              <a:t>Làm mảnh để tinh lọc thông tin.</a:t>
            </a:r>
            <a:endParaRPr lang="en-US" sz="2600" smtClean="0">
              <a:solidFill>
                <a:schemeClr val="tx1"/>
              </a:solidFill>
              <a:latin typeface="Cambria" panose="02040503050406030204" pitchFamily="18" charset="0"/>
            </a:endParaRPr>
          </a:p>
          <a:p>
            <a:endParaRPr lang="en-US" sz="280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33639523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372" y="161365"/>
            <a:ext cx="10178322" cy="1492132"/>
          </a:xfrm>
        </p:spPr>
        <p:txBody>
          <a:bodyPr>
            <a:noAutofit/>
          </a:bodyPr>
          <a:lstStyle/>
          <a:p>
            <a:r>
              <a:rPr lang="en-US" sz="3000" smtClean="0">
                <a:latin typeface="Segoe UI Black" panose="020B0A02040204020203" pitchFamily="34" charset="0"/>
                <a:ea typeface="Segoe UI Black" panose="020B0A02040204020203" pitchFamily="34" charset="0"/>
                <a:cs typeface="Segoe UI Black" panose="020B0A02040204020203" pitchFamily="34" charset="0"/>
              </a:rPr>
              <a:t>  Ảnh</a:t>
            </a: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binary</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endParaRPr lang="en-US" sz="3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39</a:t>
            </a:fld>
            <a:endParaRPr lang="en-US" sz="1800"/>
          </a:p>
        </p:txBody>
      </p:sp>
      <p:sp>
        <p:nvSpPr>
          <p:cNvPr id="6" name="Content Placeholder 2"/>
          <p:cNvSpPr txBox="1">
            <a:spLocks/>
          </p:cNvSpPr>
          <p:nvPr/>
        </p:nvSpPr>
        <p:spPr>
          <a:xfrm>
            <a:off x="697934" y="1244972"/>
            <a:ext cx="9645269" cy="11397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b="1" smtClean="0">
                <a:solidFill>
                  <a:schemeClr val="tx1"/>
                </a:solidFill>
                <a:latin typeface="Cambria" panose="02040503050406030204" pitchFamily="18" charset="0"/>
              </a:rPr>
              <a:t>Mức </a:t>
            </a:r>
            <a:r>
              <a:rPr lang="en-US" b="1" smtClean="0">
                <a:solidFill>
                  <a:schemeClr val="tx1"/>
                </a:solidFill>
                <a:latin typeface="Cambria" panose="02040503050406030204" pitchFamily="18" charset="0"/>
              </a:rPr>
              <a:t>xám 2%</a:t>
            </a:r>
            <a:endParaRPr lang="en-US" b="1" smtClean="0">
              <a:solidFill>
                <a:schemeClr val="tx1"/>
              </a:solidFill>
              <a:latin typeface="Cambria" panose="02040503050406030204" pitchFamily="18" charset="0"/>
            </a:endParaRPr>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0"/>
            <a:ext cx="9344025" cy="6858000"/>
          </a:xfrm>
          <a:prstGeom prst="rect">
            <a:avLst/>
          </a:prstGeom>
        </p:spPr>
      </p:pic>
      <p:sp>
        <p:nvSpPr>
          <p:cNvPr id="7" name="Chỗ dành sẵn cho Nội dung 6"/>
          <p:cNvSpPr>
            <a:spLocks noGrp="1"/>
          </p:cNvSpPr>
          <p:nvPr>
            <p:ph idx="1"/>
          </p:nvPr>
        </p:nvSpPr>
        <p:spPr/>
        <p:txBody>
          <a:bodyPr/>
          <a:lstStyle/>
          <a:p>
            <a:endParaRPr lang="vi-VN"/>
          </a:p>
        </p:txBody>
      </p:sp>
    </p:spTree>
    <p:extLst>
      <p:ext uri="{BB962C8B-B14F-4D97-AF65-F5344CB8AC3E}">
        <p14:creationId xmlns:p14="http://schemas.microsoft.com/office/powerpoint/2010/main" val="30346848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Literature review</a:t>
            </a:r>
            <a:endParaRPr lang="en-US"/>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a:t>
            </a:fld>
            <a:endParaRPr lang="en-US" sz="1800"/>
          </a:p>
        </p:txBody>
      </p:sp>
      <p:sp>
        <p:nvSpPr>
          <p:cNvPr id="7" name="Rectangle 6"/>
          <p:cNvSpPr/>
          <p:nvPr/>
        </p:nvSpPr>
        <p:spPr>
          <a:xfrm>
            <a:off x="1661375" y="4707865"/>
            <a:ext cx="2344446" cy="456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Machine Learning</a:t>
            </a:r>
            <a:endParaRPr lang="en-US" sz="2000" b="1"/>
          </a:p>
        </p:txBody>
      </p:sp>
      <p:sp>
        <p:nvSpPr>
          <p:cNvPr id="8" name="Rectangle 7"/>
          <p:cNvSpPr/>
          <p:nvPr/>
        </p:nvSpPr>
        <p:spPr>
          <a:xfrm>
            <a:off x="4532433" y="4707864"/>
            <a:ext cx="3091860" cy="456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Filtering &amp; Thresholding</a:t>
            </a:r>
            <a:endParaRPr lang="en-US" sz="2000" b="1"/>
          </a:p>
        </p:txBody>
      </p:sp>
      <p:sp>
        <p:nvSpPr>
          <p:cNvPr id="9" name="Rectangle 8"/>
          <p:cNvSpPr/>
          <p:nvPr/>
        </p:nvSpPr>
        <p:spPr>
          <a:xfrm>
            <a:off x="7933574" y="4707864"/>
            <a:ext cx="3060691" cy="45655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Cambria" panose="02040503050406030204" pitchFamily="18" charset="0"/>
              </a:rPr>
              <a:t>Morphological Operator</a:t>
            </a:r>
            <a:endParaRPr lang="en-US" sz="2000" b="1">
              <a:solidFill>
                <a:schemeClr val="bg1"/>
              </a:solidFill>
            </a:endParaRPr>
          </a:p>
        </p:txBody>
      </p:sp>
      <p:sp>
        <p:nvSpPr>
          <p:cNvPr id="11" name="Oval 10"/>
          <p:cNvSpPr/>
          <p:nvPr/>
        </p:nvSpPr>
        <p:spPr>
          <a:xfrm>
            <a:off x="5885180" y="2382587"/>
            <a:ext cx="438648" cy="441295"/>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1" idx="4"/>
            <a:endCxn id="7" idx="0"/>
          </p:cNvCxnSpPr>
          <p:nvPr/>
        </p:nvCxnSpPr>
        <p:spPr>
          <a:xfrm flipH="1">
            <a:off x="2833598" y="2823882"/>
            <a:ext cx="3270906" cy="1883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4"/>
            <a:endCxn id="8" idx="0"/>
          </p:cNvCxnSpPr>
          <p:nvPr/>
        </p:nvCxnSpPr>
        <p:spPr>
          <a:xfrm flipH="1">
            <a:off x="6078363" y="2823882"/>
            <a:ext cx="26141" cy="188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4"/>
            <a:endCxn id="9" idx="0"/>
          </p:cNvCxnSpPr>
          <p:nvPr/>
        </p:nvCxnSpPr>
        <p:spPr>
          <a:xfrm>
            <a:off x="6104504" y="2823882"/>
            <a:ext cx="3359416" cy="188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4370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a:t>
            </a:r>
            <a:r>
              <a:rPr lang="en-US" smtClean="0">
                <a:latin typeface="Segoe UI Black" panose="020B0A02040204020203" pitchFamily="34" charset="0"/>
                <a:ea typeface="Segoe UI Black" panose="020B0A02040204020203" pitchFamily="34" charset="0"/>
                <a:cs typeface="Segoe UI Black" panose="020B0A02040204020203" pitchFamily="34" charset="0"/>
              </a:rPr>
              <a:t>2</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40</a:t>
            </a:fld>
            <a:endParaRPr lang="en-US" sz="1800"/>
          </a:p>
        </p:txBody>
      </p:sp>
      <p:sp>
        <p:nvSpPr>
          <p:cNvPr id="7" name="Content Placeholder 2"/>
          <p:cNvSpPr>
            <a:spLocks noGrp="1"/>
          </p:cNvSpPr>
          <p:nvPr>
            <p:ph idx="1"/>
          </p:nvPr>
        </p:nvSpPr>
        <p:spPr>
          <a:xfrm>
            <a:off x="1518204" y="1236029"/>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a:t>
            </a:r>
            <a:r>
              <a:rPr lang="en-US" sz="2800" b="1" smtClean="0">
                <a:solidFill>
                  <a:schemeClr val="tx1"/>
                </a:solidFill>
                <a:latin typeface="Cambria" panose="02040503050406030204" pitchFamily="18" charset="0"/>
              </a:rPr>
              <a:t>trung bình đến thấp</a:t>
            </a:r>
            <a:r>
              <a:rPr lang="en-US" sz="2800" b="1" smtClean="0">
                <a:solidFill>
                  <a:schemeClr val="tx1"/>
                </a:solidFill>
                <a:latin typeface="Cambria" panose="02040503050406030204" pitchFamily="18" charset="0"/>
              </a:rPr>
              <a:t>.</a:t>
            </a:r>
            <a:endParaRPr lang="en-US" sz="2800" b="1"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3835951026"/>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36235439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a:t>
            </a:r>
            <a:r>
              <a:rPr lang="en-US" smtClean="0">
                <a:latin typeface="Segoe UI Black" panose="020B0A02040204020203" pitchFamily="34" charset="0"/>
                <a:ea typeface="Segoe UI Black" panose="020B0A02040204020203" pitchFamily="34" charset="0"/>
                <a:cs typeface="Segoe UI Black" panose="020B0A02040204020203" pitchFamily="34" charset="0"/>
              </a:rPr>
              <a:t>tái tạo Opening</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41</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Chức năng:</a:t>
            </a:r>
            <a:r>
              <a:rPr lang="en-US" sz="2800" smtClean="0">
                <a:solidFill>
                  <a:schemeClr val="tx1"/>
                </a:solidFill>
                <a:latin typeface="Cambria" panose="02040503050406030204" pitchFamily="18" charset="0"/>
              </a:rPr>
              <a:t> </a:t>
            </a:r>
            <a:r>
              <a:rPr lang="en-US" sz="2800">
                <a:solidFill>
                  <a:schemeClr val="tx1"/>
                </a:solidFill>
                <a:latin typeface="Cambria" panose="02040503050406030204" pitchFamily="18" charset="0"/>
              </a:rPr>
              <a:t>T</a:t>
            </a:r>
            <a:r>
              <a:rPr lang="en-US" sz="2800" smtClean="0">
                <a:solidFill>
                  <a:schemeClr val="tx1"/>
                </a:solidFill>
                <a:latin typeface="Cambria" panose="02040503050406030204" pitchFamily="18" charset="0"/>
              </a:rPr>
              <a:t>ái tạo Opening cho chữ.</a:t>
            </a:r>
            <a:endParaRPr lang="en-US" sz="2800" smtClean="0">
              <a:solidFill>
                <a:schemeClr val="tx1"/>
              </a:solidFill>
              <a:latin typeface="Cambria" panose="02040503050406030204" pitchFamily="18" charset="0"/>
            </a:endParaRPr>
          </a:p>
          <a:p>
            <a:pPr marL="0" indent="0">
              <a:buNone/>
            </a:pPr>
            <a:endParaRPr lang="en-US" sz="2800"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Nguyên lý: </a:t>
            </a:r>
            <a:r>
              <a:rPr lang="en-US" sz="2800" smtClean="0">
                <a:solidFill>
                  <a:schemeClr val="tx1"/>
                </a:solidFill>
                <a:latin typeface="Cambria" panose="02040503050406030204" pitchFamily="18" charset="0"/>
              </a:rPr>
              <a:t>Ảnh marker đầu tiên (n = 0) là ảnh giãn nở của ảnh gốc</a:t>
            </a:r>
            <a:r>
              <a:rPr lang="en-US" sz="2800" smtClean="0">
                <a:solidFill>
                  <a:schemeClr val="tx1"/>
                </a:solidFill>
                <a:latin typeface="Cambria" panose="02040503050406030204" pitchFamily="18" charset="0"/>
              </a:rPr>
              <a:t>. Sau đó áp dụng toán tử tái tạo Opening với B là ma trận 3x3.</a:t>
            </a:r>
          </a:p>
          <a:p>
            <a:pPr marL="0" indent="0">
              <a:buNone/>
            </a:pPr>
            <a:endParaRPr lang="en-US" sz="280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13331589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372" y="161365"/>
            <a:ext cx="10178322" cy="1492132"/>
          </a:xfrm>
        </p:spPr>
        <p:txBody>
          <a:bodyPr>
            <a:noAutofit/>
          </a:bodyPr>
          <a:lstStyle/>
          <a:p>
            <a:r>
              <a:rPr lang="en-US" sz="3000" smtClean="0">
                <a:latin typeface="Segoe UI Black" panose="020B0A02040204020203" pitchFamily="34" charset="0"/>
                <a:ea typeface="Segoe UI Black" panose="020B0A02040204020203" pitchFamily="34" charset="0"/>
                <a:cs typeface="Segoe UI Black" panose="020B0A02040204020203" pitchFamily="34" charset="0"/>
              </a:rPr>
              <a:t>  Ảnh</a:t>
            </a: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binary</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r>
              <a:rPr lang="en-US" sz="3000" smtClean="0">
                <a:latin typeface="Segoe UI Black" panose="020B0A02040204020203" pitchFamily="34" charset="0"/>
                <a:ea typeface="Segoe UI Black" panose="020B0A02040204020203" pitchFamily="34" charset="0"/>
                <a:cs typeface="Segoe UI Black" panose="020B0A02040204020203" pitchFamily="34" charset="0"/>
              </a:rPr>
              <a:t/>
            </a:r>
            <a:br>
              <a:rPr lang="en-US" sz="3000" smtClean="0">
                <a:latin typeface="Segoe UI Black" panose="020B0A02040204020203" pitchFamily="34" charset="0"/>
                <a:ea typeface="Segoe UI Black" panose="020B0A02040204020203" pitchFamily="34" charset="0"/>
                <a:cs typeface="Segoe UI Black" panose="020B0A02040204020203" pitchFamily="34" charset="0"/>
              </a:rPr>
            </a:br>
            <a:endParaRPr lang="en-US" sz="30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42</a:t>
            </a:fld>
            <a:endParaRPr lang="en-US" sz="1800"/>
          </a:p>
        </p:txBody>
      </p:sp>
      <p:sp>
        <p:nvSpPr>
          <p:cNvPr id="6" name="Content Placeholder 2"/>
          <p:cNvSpPr txBox="1">
            <a:spLocks/>
          </p:cNvSpPr>
          <p:nvPr/>
        </p:nvSpPr>
        <p:spPr>
          <a:xfrm>
            <a:off x="697934" y="1244972"/>
            <a:ext cx="9645269" cy="113977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b="1" smtClean="0">
                <a:solidFill>
                  <a:schemeClr val="tx1"/>
                </a:solidFill>
                <a:latin typeface="Cambria" panose="02040503050406030204" pitchFamily="18" charset="0"/>
              </a:rPr>
              <a:t>Mức </a:t>
            </a:r>
            <a:r>
              <a:rPr lang="en-US" b="1" smtClean="0">
                <a:solidFill>
                  <a:schemeClr val="tx1"/>
                </a:solidFill>
                <a:latin typeface="Cambria" panose="02040503050406030204" pitchFamily="18" charset="0"/>
              </a:rPr>
              <a:t>xám 2%</a:t>
            </a:r>
            <a:endParaRPr lang="en-US" b="1" smtClean="0">
              <a:solidFill>
                <a:schemeClr val="tx1"/>
              </a:solidFill>
              <a:latin typeface="Cambria" panose="02040503050406030204" pitchFamily="18" charset="0"/>
            </a:endParaRPr>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0"/>
            <a:ext cx="9344025" cy="6858000"/>
          </a:xfrm>
          <a:prstGeom prst="rect">
            <a:avLst/>
          </a:prstGeom>
        </p:spPr>
      </p:pic>
      <p:sp>
        <p:nvSpPr>
          <p:cNvPr id="7" name="Chỗ dành sẵn cho Nội dung 6"/>
          <p:cNvSpPr>
            <a:spLocks noGrp="1"/>
          </p:cNvSpPr>
          <p:nvPr>
            <p:ph idx="1"/>
          </p:nvPr>
        </p:nvSpPr>
        <p:spPr/>
        <p:txBody>
          <a:bodyPr/>
          <a:lstStyle/>
          <a:p>
            <a:endParaRPr lang="vi-VN"/>
          </a:p>
        </p:txBody>
      </p:sp>
    </p:spTree>
    <p:extLst>
      <p:ext uri="{BB962C8B-B14F-4D97-AF65-F5344CB8AC3E}">
        <p14:creationId xmlns:p14="http://schemas.microsoft.com/office/powerpoint/2010/main" val="13813337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84" y="187648"/>
            <a:ext cx="10178322" cy="1492132"/>
          </a:xfrm>
        </p:spPr>
        <p:txBody>
          <a:bodyPr>
            <a:normAutofit fontScale="90000"/>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 tái</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a:latin typeface="Segoe UI Black" panose="020B0A02040204020203" pitchFamily="34" charset="0"/>
                <a:ea typeface="Segoe UI Black" panose="020B0A02040204020203" pitchFamily="34" charset="0"/>
                <a:cs typeface="Segoe UI Black" panose="020B0A02040204020203" pitchFamily="34" charset="0"/>
              </a:rPr>
              <a:t> </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tạo</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Open-</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a:latin typeface="Segoe UI Black" panose="020B0A02040204020203" pitchFamily="34" charset="0"/>
                <a:ea typeface="Segoe UI Black" panose="020B0A02040204020203" pitchFamily="34" charset="0"/>
                <a:cs typeface="Segoe UI Black" panose="020B0A02040204020203" pitchFamily="34" charset="0"/>
              </a:rPr>
              <a:t>-</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ing</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43</a:t>
            </a:fld>
            <a:endParaRPr lang="en-US" sz="1800"/>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22" y="0"/>
            <a:ext cx="9344025" cy="6858000"/>
          </a:xfrm>
          <a:prstGeom prst="rect">
            <a:avLst/>
          </a:prstGeom>
        </p:spPr>
      </p:pic>
      <p:sp>
        <p:nvSpPr>
          <p:cNvPr id="6" name="Chỗ dành sẵn cho Nội dung 5"/>
          <p:cNvSpPr>
            <a:spLocks noGrp="1"/>
          </p:cNvSpPr>
          <p:nvPr>
            <p:ph idx="1"/>
          </p:nvPr>
        </p:nvSpPr>
        <p:spPr/>
        <p:txBody>
          <a:bodyPr/>
          <a:lstStyle/>
          <a:p>
            <a:endParaRPr lang="vi-VN"/>
          </a:p>
        </p:txBody>
      </p:sp>
    </p:spTree>
    <p:extLst>
      <p:ext uri="{BB962C8B-B14F-4D97-AF65-F5344CB8AC3E}">
        <p14:creationId xmlns:p14="http://schemas.microsoft.com/office/powerpoint/2010/main" val="2615788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Hướng tiếp cận </a:t>
            </a:r>
            <a:r>
              <a:rPr lang="en-US" smtClean="0">
                <a:latin typeface="Segoe UI Black" panose="020B0A02040204020203" pitchFamily="34" charset="0"/>
                <a:ea typeface="Segoe UI Black" panose="020B0A02040204020203" pitchFamily="34" charset="0"/>
                <a:cs typeface="Segoe UI Black" panose="020B0A02040204020203" pitchFamily="34" charset="0"/>
              </a:rPr>
              <a:t>2</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44</a:t>
            </a:fld>
            <a:endParaRPr lang="en-US" sz="1800"/>
          </a:p>
        </p:txBody>
      </p:sp>
      <p:sp>
        <p:nvSpPr>
          <p:cNvPr id="7" name="Content Placeholder 2"/>
          <p:cNvSpPr>
            <a:spLocks noGrp="1"/>
          </p:cNvSpPr>
          <p:nvPr>
            <p:ph idx="1"/>
          </p:nvPr>
        </p:nvSpPr>
        <p:spPr>
          <a:xfrm>
            <a:off x="1518204" y="1236029"/>
            <a:ext cx="9645269" cy="1139779"/>
          </a:xfrm>
        </p:spPr>
        <p:txBody>
          <a:bodyPr>
            <a:noAutofit/>
          </a:bodyPr>
          <a:lstStyle/>
          <a:p>
            <a:r>
              <a:rPr lang="en-US" sz="2800" b="1" smtClean="0">
                <a:solidFill>
                  <a:schemeClr val="tx1"/>
                </a:solidFill>
                <a:latin typeface="Cambria" panose="02040503050406030204" pitchFamily="18" charset="0"/>
              </a:rPr>
              <a:t>Chuyển ảnh Grayscale về ảnh Binary với ngưỡng </a:t>
            </a:r>
            <a:r>
              <a:rPr lang="en-US" sz="2800" b="1" smtClean="0">
                <a:solidFill>
                  <a:schemeClr val="tx1"/>
                </a:solidFill>
                <a:latin typeface="Cambria" panose="02040503050406030204" pitchFamily="18" charset="0"/>
              </a:rPr>
              <a:t>trung bình đến thấp</a:t>
            </a:r>
            <a:r>
              <a:rPr lang="en-US" sz="2800" b="1" smtClean="0">
                <a:solidFill>
                  <a:schemeClr val="tx1"/>
                </a:solidFill>
                <a:latin typeface="Cambria" panose="02040503050406030204" pitchFamily="18" charset="0"/>
              </a:rPr>
              <a:t>.</a:t>
            </a:r>
            <a:endParaRPr lang="en-US" sz="2800" b="1" smtClean="0">
              <a:solidFill>
                <a:schemeClr val="tx1"/>
              </a:solidFill>
              <a:latin typeface="Cambria" panose="02040503050406030204" pitchFamily="18" charset="0"/>
            </a:endParaRPr>
          </a:p>
          <a:p>
            <a:r>
              <a:rPr lang="en-US" sz="2800" b="1" smtClean="0">
                <a:solidFill>
                  <a:schemeClr val="tx1"/>
                </a:solidFill>
                <a:latin typeface="Cambria" panose="02040503050406030204" pitchFamily="18" charset="0"/>
              </a:rPr>
              <a:t>Hướng tiếp cận này sử dụng các module:</a:t>
            </a:r>
          </a:p>
        </p:txBody>
      </p:sp>
      <p:grpSp>
        <p:nvGrpSpPr>
          <p:cNvPr id="16" name="Nhóm 15"/>
          <p:cNvGrpSpPr/>
          <p:nvPr/>
        </p:nvGrpSpPr>
        <p:grpSpPr>
          <a:xfrm>
            <a:off x="4020250" y="2801856"/>
            <a:ext cx="5473374" cy="3747598"/>
            <a:chOff x="4020250" y="2801856"/>
            <a:chExt cx="5076409" cy="3747598"/>
          </a:xfrm>
        </p:grpSpPr>
        <p:graphicFrame>
          <p:nvGraphicFramePr>
            <p:cNvPr id="3" name="Sơ đồ 2"/>
            <p:cNvGraphicFramePr/>
            <p:nvPr>
              <p:extLst>
                <p:ext uri="{D42A27DB-BD31-4B8C-83A1-F6EECF244321}">
                  <p14:modId xmlns:p14="http://schemas.microsoft.com/office/powerpoint/2010/main" val="1429527361"/>
                </p:ext>
              </p:extLst>
            </p:nvPr>
          </p:nvGraphicFramePr>
          <p:xfrm>
            <a:off x="4024151" y="3489762"/>
            <a:ext cx="5072508" cy="2371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Nhóm 9"/>
            <p:cNvGrpSpPr/>
            <p:nvPr/>
          </p:nvGrpSpPr>
          <p:grpSpPr>
            <a:xfrm>
              <a:off x="4029285" y="2801856"/>
              <a:ext cx="629332" cy="898176"/>
              <a:chOff x="0" y="1078"/>
              <a:chExt cx="751776" cy="1073966"/>
            </a:xfrm>
          </p:grpSpPr>
          <p:sp>
            <p:nvSpPr>
              <p:cNvPr id="11" name="Sọc Chữ V 10"/>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Sọc Chữ V 4"/>
              <p:cNvSpPr/>
              <p:nvPr/>
            </p:nvSpPr>
            <p:spPr>
              <a:xfrm>
                <a:off x="0" y="376966"/>
                <a:ext cx="751776" cy="32219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Grayscale</a:t>
                </a:r>
                <a:endParaRPr lang="vi-VN" sz="1000" kern="1200"/>
              </a:p>
            </p:txBody>
          </p:sp>
        </p:grpSp>
        <p:grpSp>
          <p:nvGrpSpPr>
            <p:cNvPr id="13" name="Nhóm 12"/>
            <p:cNvGrpSpPr/>
            <p:nvPr/>
          </p:nvGrpSpPr>
          <p:grpSpPr>
            <a:xfrm>
              <a:off x="4020250" y="5662386"/>
              <a:ext cx="638367" cy="887068"/>
              <a:chOff x="0" y="1078"/>
              <a:chExt cx="751776" cy="1073966"/>
            </a:xfrm>
          </p:grpSpPr>
          <p:sp>
            <p:nvSpPr>
              <p:cNvPr id="14" name="Sọc Chữ V 13"/>
              <p:cNvSpPr/>
              <p:nvPr/>
            </p:nvSpPr>
            <p:spPr>
              <a:xfrm rot="5400000">
                <a:off x="-161095" y="162173"/>
                <a:ext cx="1073966" cy="751776"/>
              </a:xfrm>
              <a:prstGeom prst="chevron">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Sọc Chữ V 4"/>
              <p:cNvSpPr/>
              <p:nvPr/>
            </p:nvSpPr>
            <p:spPr>
              <a:xfrm>
                <a:off x="0" y="442087"/>
                <a:ext cx="751776" cy="32219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smtClean="0"/>
                  <a:t>Ảnh Binary được cải thiện</a:t>
                </a:r>
                <a:endParaRPr lang="vi-VN" sz="1000" kern="1200"/>
              </a:p>
            </p:txBody>
          </p:sp>
        </p:grpSp>
      </p:grpSp>
    </p:spTree>
    <p:extLst>
      <p:ext uri="{BB962C8B-B14F-4D97-AF65-F5344CB8AC3E}">
        <p14:creationId xmlns:p14="http://schemas.microsoft.com/office/powerpoint/2010/main" val="121497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Segoe UI Black" panose="020B0A02040204020203" pitchFamily="34" charset="0"/>
                <a:ea typeface="Segoe UI Black" panose="020B0A02040204020203" pitchFamily="34" charset="0"/>
                <a:cs typeface="Segoe UI Black" panose="020B0A02040204020203" pitchFamily="34" charset="0"/>
              </a:rPr>
              <a:t>Module </a:t>
            </a:r>
            <a:r>
              <a:rPr lang="en-US" smtClean="0">
                <a:latin typeface="Segoe UI Black" panose="020B0A02040204020203" pitchFamily="34" charset="0"/>
                <a:ea typeface="Segoe UI Black" panose="020B0A02040204020203" pitchFamily="34" charset="0"/>
                <a:cs typeface="Segoe UI Black" panose="020B0A02040204020203" pitchFamily="34" charset="0"/>
              </a:rPr>
              <a:t>Làm mỏng</a:t>
            </a:r>
            <a:endParaRPr lang="en-US">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45</a:t>
            </a:fld>
            <a:endParaRPr lang="en-US" sz="1800"/>
          </a:p>
        </p:txBody>
      </p:sp>
      <p:sp>
        <p:nvSpPr>
          <p:cNvPr id="7" name="Content Placeholder 2"/>
          <p:cNvSpPr>
            <a:spLocks noGrp="1"/>
          </p:cNvSpPr>
          <p:nvPr>
            <p:ph idx="1"/>
          </p:nvPr>
        </p:nvSpPr>
        <p:spPr>
          <a:xfrm>
            <a:off x="1518204" y="1558757"/>
            <a:ext cx="9645269" cy="1139779"/>
          </a:xfrm>
        </p:spPr>
        <p:txBody>
          <a:bodyPr>
            <a:noAutofit/>
          </a:bodyPr>
          <a:lstStyle/>
          <a:p>
            <a:r>
              <a:rPr lang="en-US" sz="2800" b="1" smtClean="0">
                <a:solidFill>
                  <a:schemeClr val="tx1"/>
                </a:solidFill>
                <a:latin typeface="Cambria" panose="02040503050406030204" pitchFamily="18" charset="0"/>
              </a:rPr>
              <a:t>Chức năng: </a:t>
            </a:r>
            <a:r>
              <a:rPr lang="en-US" sz="2800" smtClean="0">
                <a:solidFill>
                  <a:schemeClr val="tx1"/>
                </a:solidFill>
                <a:latin typeface="Cambria" panose="02040503050406030204" pitchFamily="18" charset="0"/>
              </a:rPr>
              <a:t>Làm mỏng nét chữ.</a:t>
            </a:r>
            <a:endParaRPr lang="en-US" sz="2800" smtClean="0">
              <a:solidFill>
                <a:schemeClr val="tx1"/>
              </a:solidFill>
              <a:latin typeface="Cambria" panose="02040503050406030204" pitchFamily="18" charset="0"/>
            </a:endParaRPr>
          </a:p>
        </p:txBody>
      </p:sp>
    </p:spTree>
    <p:extLst>
      <p:ext uri="{BB962C8B-B14F-4D97-AF65-F5344CB8AC3E}">
        <p14:creationId xmlns:p14="http://schemas.microsoft.com/office/powerpoint/2010/main" val="201587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84" y="187648"/>
            <a:ext cx="10178322" cy="1492132"/>
          </a:xfrm>
        </p:spPr>
        <p:txBody>
          <a:bodyPr>
            <a:normAutofit fontScale="90000"/>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 tái</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a:latin typeface="Segoe UI Black" panose="020B0A02040204020203" pitchFamily="34" charset="0"/>
                <a:ea typeface="Segoe UI Black" panose="020B0A02040204020203" pitchFamily="34" charset="0"/>
                <a:cs typeface="Segoe UI Black" panose="020B0A02040204020203" pitchFamily="34" charset="0"/>
              </a:rPr>
              <a:t> </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tạo</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Open-</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a:latin typeface="Segoe UI Black" panose="020B0A02040204020203" pitchFamily="34" charset="0"/>
                <a:ea typeface="Segoe UI Black" panose="020B0A02040204020203" pitchFamily="34" charset="0"/>
                <a:cs typeface="Segoe UI Black" panose="020B0A02040204020203" pitchFamily="34" charset="0"/>
              </a:rPr>
              <a:t>-</a:t>
            </a:r>
            <a:r>
              <a:rPr lang="en-US" sz="3500" smtClean="0">
                <a:latin typeface="Segoe UI Black" panose="020B0A02040204020203" pitchFamily="34" charset="0"/>
                <a:ea typeface="Segoe UI Black" panose="020B0A02040204020203" pitchFamily="34" charset="0"/>
                <a:cs typeface="Segoe UI Black" panose="020B0A02040204020203" pitchFamily="34" charset="0"/>
              </a:rPr>
              <a:t>ing</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46</a:t>
            </a:fld>
            <a:endParaRPr lang="en-US" sz="1800"/>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822" y="0"/>
            <a:ext cx="9344025" cy="6858000"/>
          </a:xfrm>
          <a:prstGeom prst="rect">
            <a:avLst/>
          </a:prstGeom>
        </p:spPr>
      </p:pic>
      <p:sp>
        <p:nvSpPr>
          <p:cNvPr id="6" name="Chỗ dành sẵn cho Nội dung 5"/>
          <p:cNvSpPr>
            <a:spLocks noGrp="1"/>
          </p:cNvSpPr>
          <p:nvPr>
            <p:ph idx="1"/>
          </p:nvPr>
        </p:nvSpPr>
        <p:spPr/>
        <p:txBody>
          <a:bodyPr/>
          <a:lstStyle/>
          <a:p>
            <a:endParaRPr lang="vi-VN"/>
          </a:p>
        </p:txBody>
      </p:sp>
    </p:spTree>
    <p:extLst>
      <p:ext uri="{BB962C8B-B14F-4D97-AF65-F5344CB8AC3E}">
        <p14:creationId xmlns:p14="http://schemas.microsoft.com/office/powerpoint/2010/main" val="3520022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1713" y="133860"/>
            <a:ext cx="10178322" cy="1492132"/>
          </a:xfrm>
        </p:spPr>
        <p:txBody>
          <a:bodyPr>
            <a:normAutofit/>
          </a:bodyPr>
          <a:lstStyle/>
          <a:p>
            <a:r>
              <a:rPr lang="en-US" sz="3500" smtClean="0">
                <a:latin typeface="Segoe UI Black" panose="020B0A02040204020203" pitchFamily="34" charset="0"/>
                <a:ea typeface="Segoe UI Black" panose="020B0A02040204020203" pitchFamily="34" charset="0"/>
                <a:cs typeface="Segoe UI Black" panose="020B0A02040204020203" pitchFamily="34" charset="0"/>
              </a:rPr>
              <a:t> Làm</a:t>
            </a:r>
            <a:br>
              <a:rPr lang="en-US" sz="3500" smtClean="0">
                <a:latin typeface="Segoe UI Black" panose="020B0A02040204020203" pitchFamily="34" charset="0"/>
                <a:ea typeface="Segoe UI Black" panose="020B0A02040204020203" pitchFamily="34" charset="0"/>
                <a:cs typeface="Segoe UI Black" panose="020B0A02040204020203" pitchFamily="34" charset="0"/>
              </a:rPr>
            </a:br>
            <a:r>
              <a:rPr lang="en-US" sz="3500" smtClean="0">
                <a:latin typeface="Segoe UI Black" panose="020B0A02040204020203" pitchFamily="34" charset="0"/>
                <a:ea typeface="Segoe UI Black" panose="020B0A02040204020203" pitchFamily="34" charset="0"/>
                <a:cs typeface="Segoe UI Black" panose="020B0A02040204020203" pitchFamily="34" charset="0"/>
              </a:rPr>
              <a:t>mỏng</a:t>
            </a:r>
            <a:endParaRPr lang="en-US" sz="350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47</a:t>
            </a:fld>
            <a:endParaRPr lang="en-US" sz="1800"/>
          </a:p>
        </p:txBody>
      </p:sp>
      <p:pic>
        <p:nvPicPr>
          <p:cNvPr id="3" name="Ảnh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0"/>
            <a:ext cx="9344025" cy="6858000"/>
          </a:xfrm>
          <a:prstGeom prst="rect">
            <a:avLst/>
          </a:prstGeom>
        </p:spPr>
      </p:pic>
      <p:sp>
        <p:nvSpPr>
          <p:cNvPr id="6" name="Chỗ dành sẵn cho Nội dung 5"/>
          <p:cNvSpPr>
            <a:spLocks noGrp="1"/>
          </p:cNvSpPr>
          <p:nvPr>
            <p:ph idx="1"/>
          </p:nvPr>
        </p:nvSpPr>
        <p:spPr/>
        <p:txBody>
          <a:bodyPr/>
          <a:lstStyle/>
          <a:p>
            <a:endParaRPr lang="vi-VN"/>
          </a:p>
        </p:txBody>
      </p:sp>
    </p:spTree>
    <p:extLst>
      <p:ext uri="{BB962C8B-B14F-4D97-AF65-F5344CB8AC3E}">
        <p14:creationId xmlns:p14="http://schemas.microsoft.com/office/powerpoint/2010/main" val="143377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REFERENCE</a:t>
            </a:r>
            <a:endParaRPr lang="en-US"/>
          </a:p>
        </p:txBody>
      </p:sp>
      <p:sp>
        <p:nvSpPr>
          <p:cNvPr id="3" name="Content Placeholder 2"/>
          <p:cNvSpPr>
            <a:spLocks noGrp="1"/>
          </p:cNvSpPr>
          <p:nvPr>
            <p:ph idx="1"/>
          </p:nvPr>
        </p:nvSpPr>
        <p:spPr>
          <a:xfrm>
            <a:off x="1251678" y="1564785"/>
            <a:ext cx="10178322" cy="1139779"/>
          </a:xfrm>
        </p:spPr>
        <p:txBody>
          <a:bodyPr>
            <a:noAutofit/>
          </a:bodyPr>
          <a:lstStyle/>
          <a:p>
            <a:pPr algn="just"/>
            <a:r>
              <a:rPr lang="en-US" sz="2800">
                <a:solidFill>
                  <a:schemeClr val="tx1"/>
                </a:solidFill>
                <a:latin typeface="Cambria" panose="02040503050406030204" pitchFamily="18" charset="0"/>
              </a:rPr>
              <a:t>Rafael C. Gonzalez &amp; Richards E. Woods, </a:t>
            </a:r>
            <a:r>
              <a:rPr lang="en-US" sz="2800" b="1" smtClean="0">
                <a:solidFill>
                  <a:schemeClr val="tx1"/>
                </a:solidFill>
                <a:latin typeface="Cambria" panose="02040503050406030204" pitchFamily="18" charset="0"/>
              </a:rPr>
              <a:t>Chapter 9</a:t>
            </a:r>
            <a:r>
              <a:rPr lang="en-US" sz="2800" smtClean="0">
                <a:solidFill>
                  <a:schemeClr val="tx1"/>
                </a:solidFill>
                <a:latin typeface="Cambria" panose="02040503050406030204" pitchFamily="18" charset="0"/>
              </a:rPr>
              <a:t> of </a:t>
            </a:r>
            <a:r>
              <a:rPr lang="en-US" sz="2800" b="1" smtClean="0">
                <a:solidFill>
                  <a:schemeClr val="tx1"/>
                </a:solidFill>
                <a:latin typeface="Cambria" panose="02040503050406030204" pitchFamily="18" charset="0"/>
              </a:rPr>
              <a:t>Digital </a:t>
            </a:r>
            <a:r>
              <a:rPr lang="en-US" sz="2800" b="1">
                <a:solidFill>
                  <a:schemeClr val="tx1"/>
                </a:solidFill>
                <a:latin typeface="Cambria" panose="02040503050406030204" pitchFamily="18" charset="0"/>
              </a:rPr>
              <a:t>Image Processing</a:t>
            </a:r>
            <a:r>
              <a:rPr lang="en-US" sz="2800">
                <a:solidFill>
                  <a:schemeClr val="tx1"/>
                </a:solidFill>
                <a:latin typeface="Cambria" panose="02040503050406030204" pitchFamily="18" charset="0"/>
              </a:rPr>
              <a:t>, 3</a:t>
            </a:r>
            <a:r>
              <a:rPr lang="en-US" sz="2800" baseline="30000">
                <a:solidFill>
                  <a:schemeClr val="tx1"/>
                </a:solidFill>
                <a:latin typeface="Cambria" panose="02040503050406030204" pitchFamily="18" charset="0"/>
              </a:rPr>
              <a:t>rd</a:t>
            </a:r>
            <a:r>
              <a:rPr lang="en-US" sz="2800" baseline="-25000">
                <a:solidFill>
                  <a:schemeClr val="tx1"/>
                </a:solidFill>
                <a:latin typeface="Cambria" panose="02040503050406030204" pitchFamily="18" charset="0"/>
              </a:rPr>
              <a:t> </a:t>
            </a:r>
            <a:r>
              <a:rPr lang="en-US" sz="2800">
                <a:solidFill>
                  <a:schemeClr val="tx1"/>
                </a:solidFill>
                <a:latin typeface="Cambria" panose="02040503050406030204" pitchFamily="18" charset="0"/>
              </a:rPr>
              <a:t>edition</a:t>
            </a:r>
            <a:r>
              <a:rPr lang="en-US" sz="2800" smtClean="0">
                <a:solidFill>
                  <a:schemeClr val="tx1"/>
                </a:solidFill>
                <a:latin typeface="Cambria" panose="02040503050406030204" pitchFamily="18" charset="0"/>
              </a:rPr>
              <a:t>.</a:t>
            </a:r>
          </a:p>
          <a:p>
            <a:pPr algn="just"/>
            <a:r>
              <a:rPr lang="en-US" sz="2800">
                <a:solidFill>
                  <a:schemeClr val="tx1"/>
                </a:solidFill>
                <a:latin typeface="Cambria" panose="02040503050406030204" pitchFamily="18" charset="0"/>
              </a:rPr>
              <a:t>Ảnh minh họa: https://vi.wikipedia.org/</a:t>
            </a:r>
            <a:endParaRPr lang="en-US" sz="2800" smtClean="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48</a:t>
            </a:fld>
            <a:endParaRPr lang="en-US" sz="1800"/>
          </a:p>
        </p:txBody>
      </p:sp>
    </p:spTree>
    <p:extLst>
      <p:ext uri="{BB962C8B-B14F-4D97-AF65-F5344CB8AC3E}">
        <p14:creationId xmlns:p14="http://schemas.microsoft.com/office/powerpoint/2010/main" val="2965941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Literature review</a:t>
            </a:r>
            <a:endParaRPr lang="en-US"/>
          </a:p>
        </p:txBody>
      </p:sp>
      <p:sp>
        <p:nvSpPr>
          <p:cNvPr id="3" name="Content Placeholder 2"/>
          <p:cNvSpPr>
            <a:spLocks noGrp="1"/>
          </p:cNvSpPr>
          <p:nvPr>
            <p:ph idx="1"/>
          </p:nvPr>
        </p:nvSpPr>
        <p:spPr>
          <a:xfrm>
            <a:off x="1113230" y="1487511"/>
            <a:ext cx="10455218" cy="3593591"/>
          </a:xfrm>
        </p:spPr>
        <p:txBody>
          <a:bodyPr>
            <a:noAutofit/>
          </a:bodyPr>
          <a:lstStyle/>
          <a:p>
            <a:pPr algn="just"/>
            <a:r>
              <a:rPr lang="en-US" sz="2200" b="1">
                <a:solidFill>
                  <a:schemeClr val="tx1"/>
                </a:solidFill>
                <a:latin typeface="Cambria" panose="02040503050406030204" pitchFamily="18" charset="0"/>
              </a:rPr>
              <a:t>Machine Learning</a:t>
            </a:r>
            <a:r>
              <a:rPr lang="en-US" sz="2200">
                <a:solidFill>
                  <a:schemeClr val="tx1"/>
                </a:solidFill>
                <a:latin typeface="Cambria" panose="02040503050406030204" pitchFamily="18" charset="0"/>
              </a:rPr>
              <a:t>:</a:t>
            </a:r>
          </a:p>
          <a:p>
            <a:pPr lvl="1" algn="just">
              <a:buFont typeface="Wingdings" panose="05000000000000000000" pitchFamily="2" charset="2"/>
              <a:buChar char="Ø"/>
            </a:pPr>
            <a:r>
              <a:rPr lang="en-US" sz="2200">
                <a:solidFill>
                  <a:schemeClr val="tx1"/>
                </a:solidFill>
                <a:latin typeface="Cambria" panose="02040503050406030204" pitchFamily="18" charset="0"/>
              </a:rPr>
              <a:t>Jyotirmoy Banerjee, Anoop M. Namboodiri &amp; C. V. Jawahar, "</a:t>
            </a:r>
            <a:r>
              <a:rPr lang="en-US" sz="2200" b="1">
                <a:solidFill>
                  <a:schemeClr val="tx1"/>
                </a:solidFill>
                <a:latin typeface="Cambria" panose="02040503050406030204" pitchFamily="18" charset="0"/>
              </a:rPr>
              <a:t>Contextual Restoration of Severely Degraded Document Images</a:t>
            </a:r>
            <a:r>
              <a:rPr lang="en-US" sz="2200" b="1" smtClean="0">
                <a:solidFill>
                  <a:schemeClr val="tx1"/>
                </a:solidFill>
                <a:latin typeface="Cambria" panose="02040503050406030204" pitchFamily="18" charset="0"/>
              </a:rPr>
              <a:t>.</a:t>
            </a:r>
            <a:r>
              <a:rPr lang="en-US" sz="2200" smtClean="0">
                <a:solidFill>
                  <a:schemeClr val="tx1"/>
                </a:solidFill>
                <a:latin typeface="Cambria" panose="02040503050406030204" pitchFamily="18" charset="0"/>
              </a:rPr>
              <a:t>“</a:t>
            </a:r>
          </a:p>
          <a:p>
            <a:pPr lvl="1" algn="just">
              <a:buFont typeface="Wingdings" panose="05000000000000000000" pitchFamily="2" charset="2"/>
              <a:buChar char="Ø"/>
            </a:pPr>
            <a:r>
              <a:rPr lang="en-US" sz="2200">
                <a:solidFill>
                  <a:schemeClr val="tx1"/>
                </a:solidFill>
                <a:latin typeface="Cambria" panose="02040503050406030204" pitchFamily="18" charset="0"/>
              </a:rPr>
              <a:t>Hilda Deborah &amp; Aniati Murni Arymurthy, "</a:t>
            </a:r>
            <a:r>
              <a:rPr lang="en-US" sz="2200" b="1">
                <a:solidFill>
                  <a:schemeClr val="tx1"/>
                </a:solidFill>
                <a:latin typeface="Cambria" panose="02040503050406030204" pitchFamily="18" charset="0"/>
              </a:rPr>
              <a:t>Image Enhancement and Image Restoration for Old Document Image Using Genetic </a:t>
            </a:r>
            <a:r>
              <a:rPr lang="en-US" sz="2200" b="1" smtClean="0">
                <a:solidFill>
                  <a:schemeClr val="tx1"/>
                </a:solidFill>
                <a:latin typeface="Cambria" panose="02040503050406030204" pitchFamily="18" charset="0"/>
              </a:rPr>
              <a:t>Algorithm,</a:t>
            </a:r>
            <a:r>
              <a:rPr lang="en-US" sz="2200" smtClean="0">
                <a:solidFill>
                  <a:schemeClr val="tx1"/>
                </a:solidFill>
                <a:latin typeface="Cambria" panose="02040503050406030204" pitchFamily="18" charset="0"/>
              </a:rPr>
              <a:t>" </a:t>
            </a:r>
            <a:r>
              <a:rPr lang="en-US" sz="2200">
                <a:solidFill>
                  <a:schemeClr val="tx1"/>
                </a:solidFill>
                <a:latin typeface="Cambria" panose="02040503050406030204" pitchFamily="18" charset="0"/>
              </a:rPr>
              <a:t>International Conference on Advances in Computing, Control, and Telecommunication Technologies, Jakarta, Indonesia, 2010, pp. 108-112</a:t>
            </a:r>
            <a:r>
              <a:rPr lang="en-US" sz="2200" smtClean="0">
                <a:solidFill>
                  <a:schemeClr val="tx1"/>
                </a:solidFill>
                <a:latin typeface="Cambria" panose="02040503050406030204" pitchFamily="18" charset="0"/>
              </a:rPr>
              <a:t>.</a:t>
            </a:r>
          </a:p>
          <a:p>
            <a:pPr algn="just"/>
            <a:r>
              <a:rPr lang="en-US" sz="2200" b="1" smtClean="0">
                <a:solidFill>
                  <a:schemeClr val="tx1"/>
                </a:solidFill>
                <a:latin typeface="Cambria" panose="02040503050406030204" pitchFamily="18" charset="0"/>
              </a:rPr>
              <a:t>Filtering &amp; Thresholding</a:t>
            </a:r>
            <a:r>
              <a:rPr lang="en-US" sz="2200" smtClean="0">
                <a:solidFill>
                  <a:schemeClr val="tx1"/>
                </a:solidFill>
                <a:latin typeface="Cambria" panose="02040503050406030204" pitchFamily="18" charset="0"/>
              </a:rPr>
              <a:t>:</a:t>
            </a:r>
          </a:p>
          <a:p>
            <a:pPr lvl="1" algn="just">
              <a:buFont typeface="Wingdings" panose="05000000000000000000" pitchFamily="2" charset="2"/>
              <a:buChar char="Ø"/>
            </a:pPr>
            <a:r>
              <a:rPr lang="en-US" sz="2200">
                <a:solidFill>
                  <a:schemeClr val="tx1"/>
                </a:solidFill>
                <a:latin typeface="Cambria" panose="02040503050406030204" pitchFamily="18" charset="0"/>
              </a:rPr>
              <a:t> Krisda Khankasikam, "</a:t>
            </a:r>
            <a:r>
              <a:rPr lang="en-US" sz="2200" b="1">
                <a:solidFill>
                  <a:schemeClr val="tx1"/>
                </a:solidFill>
                <a:latin typeface="Cambria" panose="02040503050406030204" pitchFamily="18" charset="0"/>
              </a:rPr>
              <a:t>Restoration of Degraded Historical Document Image: An Adaptive Multilayer-Information Binarization Technique,</a:t>
            </a:r>
            <a:r>
              <a:rPr lang="en-US" sz="2200">
                <a:solidFill>
                  <a:schemeClr val="tx1"/>
                </a:solidFill>
                <a:latin typeface="Cambria" panose="02040503050406030204" pitchFamily="18" charset="0"/>
              </a:rPr>
              <a:t>" Journal of Information Science and Engineering 30, 2014, pp. 1321-1338</a:t>
            </a:r>
            <a:r>
              <a:rPr lang="en-US" sz="2200" smtClean="0">
                <a:solidFill>
                  <a:schemeClr val="tx1"/>
                </a:solidFill>
                <a:latin typeface="Cambria" panose="02040503050406030204" pitchFamily="18" charset="0"/>
              </a:rPr>
              <a:t>.</a:t>
            </a:r>
          </a:p>
          <a:p>
            <a:pPr marL="457200" lvl="1" indent="0" algn="just">
              <a:buNone/>
            </a:pPr>
            <a:endParaRPr lang="en-US" sz="220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5</a:t>
            </a:fld>
            <a:endParaRPr lang="en-US" sz="1800"/>
          </a:p>
        </p:txBody>
      </p:sp>
    </p:spTree>
    <p:extLst>
      <p:ext uri="{BB962C8B-B14F-4D97-AF65-F5344CB8AC3E}">
        <p14:creationId xmlns:p14="http://schemas.microsoft.com/office/powerpoint/2010/main" val="34095900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Literature review</a:t>
            </a:r>
            <a:endParaRPr lang="en-US"/>
          </a:p>
        </p:txBody>
      </p:sp>
      <p:sp>
        <p:nvSpPr>
          <p:cNvPr id="3" name="Content Placeholder 2"/>
          <p:cNvSpPr>
            <a:spLocks noGrp="1"/>
          </p:cNvSpPr>
          <p:nvPr>
            <p:ph idx="1"/>
          </p:nvPr>
        </p:nvSpPr>
        <p:spPr>
          <a:xfrm>
            <a:off x="847999" y="1498454"/>
            <a:ext cx="10985679" cy="5056231"/>
          </a:xfrm>
        </p:spPr>
        <p:txBody>
          <a:bodyPr>
            <a:noAutofit/>
          </a:bodyPr>
          <a:lstStyle/>
          <a:p>
            <a:pPr lvl="1" algn="just">
              <a:buFont typeface="Wingdings" panose="05000000000000000000" pitchFamily="2" charset="2"/>
              <a:buChar char="Ø"/>
            </a:pPr>
            <a:r>
              <a:rPr lang="en-US" sz="2400">
                <a:solidFill>
                  <a:schemeClr val="tx1"/>
                </a:solidFill>
                <a:latin typeface="Cambria" panose="02040503050406030204" pitchFamily="18" charset="0"/>
              </a:rPr>
              <a:t>Abhijit Mitra, "</a:t>
            </a:r>
            <a:r>
              <a:rPr lang="en-US" sz="2400" b="1">
                <a:solidFill>
                  <a:schemeClr val="tx1"/>
                </a:solidFill>
                <a:latin typeface="Cambria" panose="02040503050406030204" pitchFamily="18" charset="0"/>
              </a:rPr>
              <a:t>Restoration of Noisy Document Images with an Efficient Bi-Level Adaptive Thresholding,</a:t>
            </a:r>
            <a:r>
              <a:rPr lang="en-US" sz="2400">
                <a:solidFill>
                  <a:schemeClr val="tx1"/>
                </a:solidFill>
                <a:latin typeface="Cambria" panose="02040503050406030204" pitchFamily="18" charset="0"/>
              </a:rPr>
              <a:t>" International Journal of Computational </a:t>
            </a:r>
            <a:r>
              <a:rPr lang="en-US" sz="2400" smtClean="0">
                <a:solidFill>
                  <a:schemeClr val="tx1"/>
                </a:solidFill>
                <a:latin typeface="Cambria" panose="02040503050406030204" pitchFamily="18" charset="0"/>
              </a:rPr>
              <a:t>Intelligence 2</a:t>
            </a:r>
            <a:r>
              <a:rPr lang="en-US" sz="2400">
                <a:solidFill>
                  <a:schemeClr val="tx1"/>
                </a:solidFill>
                <a:latin typeface="Cambria" panose="02040503050406030204" pitchFamily="18" charset="0"/>
              </a:rPr>
              <a:t>, Spring 2006. </a:t>
            </a:r>
            <a:endParaRPr lang="en-US" sz="2400" smtClean="0">
              <a:solidFill>
                <a:schemeClr val="tx1"/>
              </a:solidFill>
              <a:latin typeface="Cambria" panose="02040503050406030204" pitchFamily="18" charset="0"/>
            </a:endParaRPr>
          </a:p>
          <a:p>
            <a:pPr lvl="1" algn="just">
              <a:buFont typeface="Wingdings" panose="05000000000000000000" pitchFamily="2" charset="2"/>
              <a:buChar char="Ø"/>
            </a:pPr>
            <a:r>
              <a:rPr lang="en-US" sz="2400">
                <a:solidFill>
                  <a:schemeClr val="tx1"/>
                </a:solidFill>
                <a:latin typeface="Cambria" panose="02040503050406030204" pitchFamily="18" charset="0"/>
              </a:rPr>
              <a:t>Fadoua Drira, Frank LeBourgeois &amp; Hubert Emptoz, "</a:t>
            </a:r>
            <a:r>
              <a:rPr lang="en-US" sz="2400" b="1">
                <a:solidFill>
                  <a:schemeClr val="tx1"/>
                </a:solidFill>
                <a:latin typeface="Cambria" panose="02040503050406030204" pitchFamily="18" charset="0"/>
              </a:rPr>
              <a:t>Document images restoration by a new tensor based diffusion process: Application to the recognition of old printed documents,</a:t>
            </a:r>
            <a:r>
              <a:rPr lang="en-US" sz="2400">
                <a:solidFill>
                  <a:schemeClr val="tx1"/>
                </a:solidFill>
                <a:latin typeface="Cambria" panose="02040503050406030204" pitchFamily="18" charset="0"/>
              </a:rPr>
              <a:t>" 10th International Conference on Document Analysis and Recognition, 2009</a:t>
            </a:r>
            <a:r>
              <a:rPr lang="en-US" sz="2400" smtClean="0">
                <a:solidFill>
                  <a:schemeClr val="tx1"/>
                </a:solidFill>
                <a:latin typeface="Cambria" panose="02040503050406030204" pitchFamily="18" charset="0"/>
              </a:rPr>
              <a:t>.</a:t>
            </a:r>
          </a:p>
          <a:p>
            <a:pPr lvl="1" algn="just">
              <a:buFont typeface="Wingdings" panose="05000000000000000000" pitchFamily="2" charset="2"/>
              <a:buChar char="Ø"/>
            </a:pPr>
            <a:r>
              <a:rPr lang="en-US" sz="2400">
                <a:solidFill>
                  <a:schemeClr val="tx1"/>
                </a:solidFill>
                <a:latin typeface="Cambria" panose="02040503050406030204" pitchFamily="18" charset="0"/>
              </a:rPr>
              <a:t> D.N. Satange, Swati S. Bobde &amp; Snehal D. Chikate, "</a:t>
            </a:r>
            <a:r>
              <a:rPr lang="en-US" sz="2400" b="1">
                <a:solidFill>
                  <a:schemeClr val="tx1"/>
                </a:solidFill>
                <a:latin typeface="Cambria" panose="02040503050406030204" pitchFamily="18" charset="0"/>
              </a:rPr>
              <a:t>Historical Document Preservation using Image Processing Technique,</a:t>
            </a:r>
            <a:r>
              <a:rPr lang="en-US" sz="2400">
                <a:solidFill>
                  <a:schemeClr val="tx1"/>
                </a:solidFill>
                <a:latin typeface="Cambria" panose="02040503050406030204" pitchFamily="18" charset="0"/>
              </a:rPr>
              <a:t>" International Journal of Computer Science and Mobile Computing, Vol. 2, Issue. 4, April 2013, pp. </a:t>
            </a:r>
            <a:r>
              <a:rPr lang="en-US" sz="2400" smtClean="0">
                <a:solidFill>
                  <a:schemeClr val="tx1"/>
                </a:solidFill>
                <a:latin typeface="Cambria" panose="02040503050406030204" pitchFamily="18" charset="0"/>
              </a:rPr>
              <a:t>247–255.</a:t>
            </a:r>
          </a:p>
          <a:p>
            <a:pPr marL="457200" lvl="1" indent="0" algn="just">
              <a:buNone/>
            </a:pPr>
            <a:endParaRPr lang="en-US" sz="240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6</a:t>
            </a:fld>
            <a:endParaRPr lang="en-US" sz="1800"/>
          </a:p>
        </p:txBody>
      </p:sp>
    </p:spTree>
    <p:extLst>
      <p:ext uri="{BB962C8B-B14F-4D97-AF65-F5344CB8AC3E}">
        <p14:creationId xmlns:p14="http://schemas.microsoft.com/office/powerpoint/2010/main" val="3936928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Literature review</a:t>
            </a:r>
            <a:endParaRPr lang="en-US"/>
          </a:p>
        </p:txBody>
      </p:sp>
      <p:sp>
        <p:nvSpPr>
          <p:cNvPr id="3" name="Content Placeholder 2"/>
          <p:cNvSpPr>
            <a:spLocks noGrp="1"/>
          </p:cNvSpPr>
          <p:nvPr>
            <p:ph idx="1"/>
          </p:nvPr>
        </p:nvSpPr>
        <p:spPr>
          <a:xfrm>
            <a:off x="847999" y="1678760"/>
            <a:ext cx="10985679" cy="5056231"/>
          </a:xfrm>
        </p:spPr>
        <p:txBody>
          <a:bodyPr>
            <a:noAutofit/>
          </a:bodyPr>
          <a:lstStyle/>
          <a:p>
            <a:pPr lvl="1" algn="just">
              <a:buFont typeface="Wingdings" panose="05000000000000000000" pitchFamily="2" charset="2"/>
              <a:buChar char="Ø"/>
            </a:pPr>
            <a:r>
              <a:rPr lang="en-US" sz="2400">
                <a:solidFill>
                  <a:schemeClr val="tx1"/>
                </a:solidFill>
                <a:latin typeface="Cambria" panose="02040503050406030204" pitchFamily="18" charset="0"/>
              </a:rPr>
              <a:t>Bhawna Rana, Nitika Kapoor &amp; Harish Kundra, "</a:t>
            </a:r>
            <a:r>
              <a:rPr lang="en-US" sz="2400" b="1">
                <a:solidFill>
                  <a:schemeClr val="tx1"/>
                </a:solidFill>
                <a:latin typeface="Cambria" panose="02040503050406030204" pitchFamily="18" charset="0"/>
              </a:rPr>
              <a:t>A Review on the Image Enhancement of Old Historical Documents and Images,</a:t>
            </a:r>
            <a:r>
              <a:rPr lang="en-US" sz="2400">
                <a:solidFill>
                  <a:schemeClr val="tx1"/>
                </a:solidFill>
                <a:latin typeface="Cambria" panose="02040503050406030204" pitchFamily="18" charset="0"/>
              </a:rPr>
              <a:t>" International Journal of Advances in Science and Technology (IJAST</a:t>
            </a:r>
            <a:r>
              <a:rPr lang="en-US" sz="2400" smtClean="0">
                <a:solidFill>
                  <a:schemeClr val="tx1"/>
                </a:solidFill>
                <a:latin typeface="Cambria" panose="02040503050406030204" pitchFamily="18" charset="0"/>
              </a:rPr>
              <a:t>).</a:t>
            </a:r>
          </a:p>
          <a:p>
            <a:pPr algn="just"/>
            <a:r>
              <a:rPr lang="en-US" sz="2600" b="1" smtClean="0">
                <a:solidFill>
                  <a:schemeClr val="tx1"/>
                </a:solidFill>
                <a:latin typeface="Cambria" panose="02040503050406030204" pitchFamily="18" charset="0"/>
              </a:rPr>
              <a:t>Morphological Operator:</a:t>
            </a:r>
          </a:p>
          <a:p>
            <a:pPr lvl="1" algn="just">
              <a:buFont typeface="Wingdings" panose="05000000000000000000" pitchFamily="2" charset="2"/>
              <a:buChar char="Ø"/>
            </a:pPr>
            <a:r>
              <a:rPr lang="en-US" sz="2400">
                <a:solidFill>
                  <a:schemeClr val="tx1"/>
                </a:solidFill>
                <a:latin typeface="Cambria" panose="02040503050406030204" pitchFamily="18" charset="0"/>
              </a:rPr>
              <a:t> Ederson Marcos Sgarbi, Wellington Aparecido Della Mura, Nikolas Moya, Jacques Facon &amp; Horacio A. Legal Ayala, "</a:t>
            </a:r>
            <a:r>
              <a:rPr lang="en-US" sz="2400" b="1">
                <a:solidFill>
                  <a:schemeClr val="tx1"/>
                </a:solidFill>
                <a:latin typeface="Cambria" panose="02040503050406030204" pitchFamily="18" charset="0"/>
              </a:rPr>
              <a:t>Restoration of Old Document Images using Different Color Spaces</a:t>
            </a:r>
            <a:r>
              <a:rPr lang="en-US" sz="2400" b="1" smtClean="0">
                <a:solidFill>
                  <a:schemeClr val="tx1"/>
                </a:solidFill>
                <a:latin typeface="Cambria" panose="02040503050406030204" pitchFamily="18" charset="0"/>
              </a:rPr>
              <a:t>.</a:t>
            </a:r>
            <a:r>
              <a:rPr lang="en-US" sz="2400" smtClean="0">
                <a:solidFill>
                  <a:schemeClr val="tx1"/>
                </a:solidFill>
                <a:latin typeface="Cambria" panose="02040503050406030204" pitchFamily="18" charset="0"/>
              </a:rPr>
              <a:t>“</a:t>
            </a:r>
          </a:p>
          <a:p>
            <a:pPr marL="457200" lvl="1" indent="0" algn="just">
              <a:buNone/>
            </a:pPr>
            <a:endParaRPr lang="en-US" sz="240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7</a:t>
            </a:fld>
            <a:endParaRPr lang="en-US" sz="1800"/>
          </a:p>
        </p:txBody>
      </p:sp>
    </p:spTree>
    <p:extLst>
      <p:ext uri="{BB962C8B-B14F-4D97-AF65-F5344CB8AC3E}">
        <p14:creationId xmlns:p14="http://schemas.microsoft.com/office/powerpoint/2010/main" val="9387223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7598673" y="4332435"/>
            <a:ext cx="270456" cy="1038055"/>
          </a:xfrm>
          <a:prstGeom prst="rect">
            <a:avLst/>
          </a:prstGeom>
          <a:solidFill>
            <a:schemeClr val="accent1"/>
          </a:solidFill>
          <a:ln>
            <a:solidFill>
              <a:schemeClr val="tx1"/>
            </a:solidFill>
          </a:ln>
        </p:spPr>
        <p:txBody>
          <a:bodyPr wrap="square" rtlCol="0">
            <a:spAutoFit/>
          </a:bodyPr>
          <a:lstStyle/>
          <a:p>
            <a:endParaRPr lang="en-US"/>
          </a:p>
        </p:txBody>
      </p:sp>
      <p:sp>
        <p:nvSpPr>
          <p:cNvPr id="17" name="TextBox 16"/>
          <p:cNvSpPr txBox="1"/>
          <p:nvPr/>
        </p:nvSpPr>
        <p:spPr>
          <a:xfrm>
            <a:off x="5228823" y="4332436"/>
            <a:ext cx="270456" cy="1038055"/>
          </a:xfrm>
          <a:prstGeom prst="rect">
            <a:avLst/>
          </a:prstGeom>
          <a:solidFill>
            <a:schemeClr val="accent1"/>
          </a:solidFill>
          <a:ln>
            <a:solidFill>
              <a:schemeClr val="tx1"/>
            </a:solidFill>
          </a:ln>
        </p:spPr>
        <p:txBody>
          <a:bodyPr wrap="square" rtlCol="0">
            <a:spAutoFit/>
          </a:bodyPr>
          <a:lstStyle/>
          <a:p>
            <a:endParaRPr lang="en-US"/>
          </a:p>
        </p:txBody>
      </p:sp>
      <p:sp>
        <p:nvSpPr>
          <p:cNvPr id="2" name="Title 1"/>
          <p:cNvSpPr>
            <a:spLocks noGrp="1"/>
          </p:cNvSpPr>
          <p:nvPr>
            <p:ph type="title"/>
          </p:nvPr>
        </p:nvSpPr>
        <p:spPr/>
        <p:txBody>
          <a:bodyPr/>
          <a:lstStyle/>
          <a:p>
            <a:r>
              <a:rPr lang="en-US" smtClean="0"/>
              <a:t>Problem statement</a:t>
            </a:r>
            <a:endParaRPr lang="en-US"/>
          </a:p>
        </p:txBody>
      </p:sp>
      <p:sp>
        <p:nvSpPr>
          <p:cNvPr id="3" name="Content Placeholder 2"/>
          <p:cNvSpPr>
            <a:spLocks noGrp="1"/>
          </p:cNvSpPr>
          <p:nvPr>
            <p:ph idx="1"/>
          </p:nvPr>
        </p:nvSpPr>
        <p:spPr>
          <a:xfrm>
            <a:off x="1251678" y="1925212"/>
            <a:ext cx="10178322" cy="1139779"/>
          </a:xfrm>
        </p:spPr>
        <p:txBody>
          <a:bodyPr>
            <a:noAutofit/>
          </a:bodyPr>
          <a:lstStyle/>
          <a:p>
            <a:pPr algn="just"/>
            <a:r>
              <a:rPr lang="en-US" sz="2800" b="1" smtClean="0">
                <a:solidFill>
                  <a:schemeClr val="tx1"/>
                </a:solidFill>
                <a:latin typeface="Cambria" panose="02040503050406030204" pitchFamily="18" charset="0"/>
              </a:rPr>
              <a:t>Phát biểu bài toán</a:t>
            </a:r>
            <a:r>
              <a:rPr lang="en-US" sz="2800" smtClean="0">
                <a:solidFill>
                  <a:schemeClr val="tx1"/>
                </a:solidFill>
                <a:latin typeface="Cambria" panose="02040503050406030204" pitchFamily="18" charset="0"/>
              </a:rPr>
              <a:t>: Tiền xử lý văn bản xưa, chủ yếu nhờ </a:t>
            </a:r>
            <a:r>
              <a:rPr lang="en-US" sz="2800">
                <a:solidFill>
                  <a:schemeClr val="tx1"/>
                </a:solidFill>
                <a:latin typeface="Cambria" panose="02040503050406030204" pitchFamily="18" charset="0"/>
              </a:rPr>
              <a:t>vào </a:t>
            </a:r>
            <a:r>
              <a:rPr lang="en-US" sz="2800" b="1">
                <a:solidFill>
                  <a:schemeClr val="tx1"/>
                </a:solidFill>
                <a:latin typeface="Cambria" panose="02040503050406030204" pitchFamily="18" charset="0"/>
              </a:rPr>
              <a:t>toán tử hình thái nhị </a:t>
            </a:r>
            <a:r>
              <a:rPr lang="en-US" sz="2800" b="1" smtClean="0">
                <a:solidFill>
                  <a:schemeClr val="tx1"/>
                </a:solidFill>
                <a:latin typeface="Cambria" panose="02040503050406030204" pitchFamily="18" charset="0"/>
              </a:rPr>
              <a:t>phân (Binary Morphological Operator)</a:t>
            </a:r>
            <a:r>
              <a:rPr lang="en-US" sz="2800" smtClean="0">
                <a:solidFill>
                  <a:schemeClr val="tx1"/>
                </a:solidFill>
                <a:latin typeface="Cambria" panose="02040503050406030204" pitchFamily="18" charset="0"/>
              </a:rPr>
              <a:t>, để giúp cho việc số hóa văn bản trở nên dễ dàng hơn.</a:t>
            </a: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8</a:t>
            </a:fld>
            <a:endParaRPr lang="en-US" sz="1800"/>
          </a:p>
        </p:txBody>
      </p:sp>
      <p:sp>
        <p:nvSpPr>
          <p:cNvPr id="6" name="Content Placeholder 2"/>
          <p:cNvSpPr txBox="1">
            <a:spLocks/>
          </p:cNvSpPr>
          <p:nvPr/>
        </p:nvSpPr>
        <p:spPr>
          <a:xfrm>
            <a:off x="1844105" y="4552984"/>
            <a:ext cx="2511099" cy="56989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sz="2400" smtClean="0">
                <a:solidFill>
                  <a:schemeClr val="tx1"/>
                </a:solidFill>
                <a:latin typeface="Cambria" panose="02040503050406030204" pitchFamily="18" charset="0"/>
              </a:rPr>
              <a:t>Ảnh văn bản xưa</a:t>
            </a:r>
          </a:p>
        </p:txBody>
      </p:sp>
      <p:sp>
        <p:nvSpPr>
          <p:cNvPr id="7" name="Content Placeholder 2"/>
          <p:cNvSpPr txBox="1">
            <a:spLocks/>
          </p:cNvSpPr>
          <p:nvPr/>
        </p:nvSpPr>
        <p:spPr>
          <a:xfrm>
            <a:off x="8730011" y="4268041"/>
            <a:ext cx="2137612" cy="113977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en-US" sz="2800" smtClean="0">
                <a:solidFill>
                  <a:schemeClr val="tx1"/>
                </a:solidFill>
                <a:latin typeface="Cambria" panose="02040503050406030204" pitchFamily="18" charset="0"/>
              </a:rPr>
              <a:t>Ảnh văn bản được cải thiện</a:t>
            </a:r>
          </a:p>
        </p:txBody>
      </p:sp>
      <p:sp>
        <p:nvSpPr>
          <p:cNvPr id="8" name="TextBox 7"/>
          <p:cNvSpPr txBox="1"/>
          <p:nvPr/>
        </p:nvSpPr>
        <p:spPr>
          <a:xfrm>
            <a:off x="5370630" y="4237765"/>
            <a:ext cx="2343955" cy="1200329"/>
          </a:xfrm>
          <a:prstGeom prst="rect">
            <a:avLst/>
          </a:prstGeom>
          <a:solidFill>
            <a:schemeClr val="accent1"/>
          </a:solidFill>
          <a:ln>
            <a:solidFill>
              <a:schemeClr val="tx1"/>
            </a:solidFill>
          </a:ln>
        </p:spPr>
        <p:txBody>
          <a:bodyPr wrap="square" rtlCol="0">
            <a:spAutoFit/>
          </a:bodyPr>
          <a:lstStyle/>
          <a:p>
            <a:pPr algn="ctr"/>
            <a:r>
              <a:rPr lang="en-US" sz="2400" b="1" smtClean="0"/>
              <a:t>Binary Morphological Operator</a:t>
            </a:r>
            <a:endParaRPr lang="en-US" sz="2400" b="1"/>
          </a:p>
        </p:txBody>
      </p:sp>
      <p:cxnSp>
        <p:nvCxnSpPr>
          <p:cNvPr id="10" name="Straight Arrow Connector 9"/>
          <p:cNvCxnSpPr>
            <a:stCxn id="6" idx="3"/>
            <a:endCxn id="17" idx="1"/>
          </p:cNvCxnSpPr>
          <p:nvPr/>
        </p:nvCxnSpPr>
        <p:spPr>
          <a:xfrm>
            <a:off x="4355204" y="4837929"/>
            <a:ext cx="873619" cy="1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8" idx="3"/>
            <a:endCxn id="7" idx="1"/>
          </p:cNvCxnSpPr>
          <p:nvPr/>
        </p:nvCxnSpPr>
        <p:spPr>
          <a:xfrm flipV="1">
            <a:off x="7869129" y="4837931"/>
            <a:ext cx="860882" cy="13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62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6" grpId="0"/>
      <p:bldP spid="7" grpId="0"/>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APPROACH</a:t>
            </a:r>
            <a:endParaRPr lang="en-US"/>
          </a:p>
        </p:txBody>
      </p:sp>
      <p:sp>
        <p:nvSpPr>
          <p:cNvPr id="3" name="Content Placeholder 2"/>
          <p:cNvSpPr>
            <a:spLocks noGrp="1"/>
          </p:cNvSpPr>
          <p:nvPr>
            <p:ph idx="1"/>
          </p:nvPr>
        </p:nvSpPr>
        <p:spPr>
          <a:xfrm>
            <a:off x="1251678" y="1304627"/>
            <a:ext cx="10178322" cy="1139779"/>
          </a:xfrm>
        </p:spPr>
        <p:txBody>
          <a:bodyPr>
            <a:noAutofit/>
          </a:bodyPr>
          <a:lstStyle/>
          <a:p>
            <a:pPr marL="0" indent="0" algn="just">
              <a:buNone/>
            </a:pPr>
            <a:r>
              <a:rPr lang="en-US" sz="2800">
                <a:solidFill>
                  <a:schemeClr val="tx1"/>
                </a:solidFill>
                <a:latin typeface="Cambria" panose="02040503050406030204" pitchFamily="18" charset="0"/>
              </a:rPr>
              <a:t>	</a:t>
            </a:r>
            <a:endParaRPr lang="en-US" sz="2800" smtClean="0">
              <a:solidFill>
                <a:schemeClr val="tx1"/>
              </a:solidFill>
              <a:latin typeface="Cambria" panose="02040503050406030204" pitchFamily="18" charset="0"/>
            </a:endParaRPr>
          </a:p>
        </p:txBody>
      </p:sp>
      <p:sp>
        <p:nvSpPr>
          <p:cNvPr id="4" name="Footer Placeholder 3"/>
          <p:cNvSpPr>
            <a:spLocks noGrp="1"/>
          </p:cNvSpPr>
          <p:nvPr>
            <p:ph type="ftr" sz="quarter" idx="11"/>
          </p:nvPr>
        </p:nvSpPr>
        <p:spPr>
          <a:xfrm>
            <a:off x="110544" y="6389195"/>
            <a:ext cx="4114800" cy="345796"/>
          </a:xfrm>
        </p:spPr>
        <p:txBody>
          <a:bodyPr/>
          <a:lstStyle/>
          <a:p>
            <a:r>
              <a:rPr lang="en-US" sz="1800" smtClean="0"/>
              <a:t>Xử lý ảnh số và video số</a:t>
            </a:r>
            <a:endParaRPr lang="en-US" sz="1800"/>
          </a:p>
        </p:txBody>
      </p:sp>
      <p:sp>
        <p:nvSpPr>
          <p:cNvPr id="5" name="Slide Number Placeholder 4"/>
          <p:cNvSpPr>
            <a:spLocks noGrp="1"/>
          </p:cNvSpPr>
          <p:nvPr>
            <p:ph type="sldNum" sz="quarter" idx="12"/>
          </p:nvPr>
        </p:nvSpPr>
        <p:spPr/>
        <p:txBody>
          <a:bodyPr/>
          <a:lstStyle/>
          <a:p>
            <a:fld id="{E4D0F972-D31F-4116-9155-286023B1DD66}" type="slidenum">
              <a:rPr lang="en-US" sz="1800" smtClean="0"/>
              <a:t>9</a:t>
            </a:fld>
            <a:endParaRPr lang="en-US" sz="1800"/>
          </a:p>
        </p:txBody>
      </p:sp>
    </p:spTree>
    <p:extLst>
      <p:ext uri="{BB962C8B-B14F-4D97-AF65-F5344CB8AC3E}">
        <p14:creationId xmlns:p14="http://schemas.microsoft.com/office/powerpoint/2010/main" val="1046401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814</TotalTime>
  <Words>2155</Words>
  <Application>Microsoft Office PowerPoint</Application>
  <PresentationFormat>Màn hình rộng</PresentationFormat>
  <Paragraphs>311</Paragraphs>
  <Slides>48</Slides>
  <Notes>1</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48</vt:i4>
      </vt:variant>
    </vt:vector>
  </HeadingPairs>
  <TitlesOfParts>
    <vt:vector size="58" baseType="lpstr">
      <vt:lpstr>Arial</vt:lpstr>
      <vt:lpstr>Calibri</vt:lpstr>
      <vt:lpstr>Cambria</vt:lpstr>
      <vt:lpstr>Cambria Math</vt:lpstr>
      <vt:lpstr>Gill Sans MT</vt:lpstr>
      <vt:lpstr>Impact</vt:lpstr>
      <vt:lpstr>Segoe UI Black</vt:lpstr>
      <vt:lpstr>Tahoma</vt:lpstr>
      <vt:lpstr>Wingdings</vt:lpstr>
      <vt:lpstr>Badge</vt:lpstr>
      <vt:lpstr>Ứng dụng BINARY MORPHOLOGICAL OPERATOR vào cải Tiến nhận dạng văn bản xưa</vt:lpstr>
      <vt:lpstr>MOTIVATION</vt:lpstr>
      <vt:lpstr>MOTIVATION</vt:lpstr>
      <vt:lpstr>Literature review</vt:lpstr>
      <vt:lpstr>Literature review</vt:lpstr>
      <vt:lpstr>Literature review</vt:lpstr>
      <vt:lpstr>Literature review</vt:lpstr>
      <vt:lpstr>Problem statement</vt:lpstr>
      <vt:lpstr>APPROACH</vt:lpstr>
      <vt:lpstr>Hướng tiếp cận 1</vt:lpstr>
      <vt:lpstr>Hướng tiếp cận 2</vt:lpstr>
      <vt:lpstr>MODULES</vt:lpstr>
      <vt:lpstr>MODULES</vt:lpstr>
      <vt:lpstr>MODULES</vt:lpstr>
      <vt:lpstr>MODULES</vt:lpstr>
      <vt:lpstr>MODULES</vt:lpstr>
      <vt:lpstr>MODULES</vt:lpstr>
      <vt:lpstr>MODULES</vt:lpstr>
      <vt:lpstr>MODULES</vt:lpstr>
      <vt:lpstr>MODULES</vt:lpstr>
      <vt:lpstr>MODULES</vt:lpstr>
      <vt:lpstr>Nguyên lý hướng 1</vt:lpstr>
      <vt:lpstr>Hướng tiếp cận 1</vt:lpstr>
      <vt:lpstr>Module chuyển đổi</vt:lpstr>
      <vt:lpstr>Ảnh gốc</vt:lpstr>
      <vt:lpstr>Ảnh xám  </vt:lpstr>
      <vt:lpstr>  Ảnh binary  </vt:lpstr>
      <vt:lpstr>Hướng tiếp cận 1</vt:lpstr>
      <vt:lpstr>Module khử nhiễu</vt:lpstr>
      <vt:lpstr>Module khử nhiễu</vt:lpstr>
      <vt:lpstr>Module khử nhiễu</vt:lpstr>
      <vt:lpstr>  Ảnh binary  </vt:lpstr>
      <vt:lpstr> Khử nhiễu</vt:lpstr>
      <vt:lpstr>Hướng tiếp cận 1</vt:lpstr>
      <vt:lpstr>Module lấp lỗ trống</vt:lpstr>
      <vt:lpstr> Khử nhiễu</vt:lpstr>
      <vt:lpstr>Lấp  lỗ</vt:lpstr>
      <vt:lpstr>Nguyên lý hướng 2</vt:lpstr>
      <vt:lpstr>  Ảnh binary  </vt:lpstr>
      <vt:lpstr>Hướng tiếp cận 2</vt:lpstr>
      <vt:lpstr>Module tái tạo Opening</vt:lpstr>
      <vt:lpstr>  Ảnh binary  </vt:lpstr>
      <vt:lpstr> tái  tạo Open- -ing</vt:lpstr>
      <vt:lpstr>Hướng tiếp cận 2</vt:lpstr>
      <vt:lpstr>Module Làm mỏng</vt:lpstr>
      <vt:lpstr> tái  tạo Open- -ing</vt:lpstr>
      <vt:lpstr> Làm mỏng</vt:lpstr>
      <vt:lpstr>REFERENCE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MORPHOLOGICAL OPERATOR</dc:title>
  <dc:creator>Win 8.1 Version 2</dc:creator>
  <cp:lastModifiedBy>Phạm Ngọc Tuấn</cp:lastModifiedBy>
  <cp:revision>74</cp:revision>
  <dcterms:created xsi:type="dcterms:W3CDTF">2015-12-16T06:35:05Z</dcterms:created>
  <dcterms:modified xsi:type="dcterms:W3CDTF">2015-12-18T01:57:34Z</dcterms:modified>
</cp:coreProperties>
</file>